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40"/>
  </p:handoutMasterIdLst>
  <p:sldIdLst>
    <p:sldId id="471" r:id="rId3"/>
    <p:sldId id="480" r:id="rId4"/>
    <p:sldId id="482" r:id="rId5"/>
    <p:sldId id="481" r:id="rId6"/>
    <p:sldId id="455" r:id="rId8"/>
    <p:sldId id="485" r:id="rId9"/>
    <p:sldId id="430" r:id="rId10"/>
    <p:sldId id="431" r:id="rId11"/>
    <p:sldId id="454" r:id="rId12"/>
    <p:sldId id="483" r:id="rId13"/>
    <p:sldId id="470" r:id="rId14"/>
    <p:sldId id="420" r:id="rId15"/>
    <p:sldId id="438" r:id="rId16"/>
    <p:sldId id="440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22" r:id="rId25"/>
    <p:sldId id="475" r:id="rId26"/>
    <p:sldId id="477" r:id="rId27"/>
    <p:sldId id="484" r:id="rId28"/>
    <p:sldId id="472" r:id="rId29"/>
    <p:sldId id="457" r:id="rId30"/>
    <p:sldId id="433" r:id="rId31"/>
    <p:sldId id="434" r:id="rId32"/>
    <p:sldId id="474" r:id="rId33"/>
    <p:sldId id="435" r:id="rId34"/>
    <p:sldId id="459" r:id="rId35"/>
    <p:sldId id="458" r:id="rId36"/>
    <p:sldId id="451" r:id="rId37"/>
    <p:sldId id="469" r:id="rId38"/>
    <p:sldId id="437" r:id="rId3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759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40" y="-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0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27391-93DD-4944-A710-67B7BEF2BCAF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F612-E237-40F1-98BB-77FB1F235FDC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1C564-8956-4920-A1F1-156C090E0363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6E7F0-81FD-47B9-9D0C-E3B7564D416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6E7F0-81FD-47B9-9D0C-E3B7564D416F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 userDrawn="1"/>
        </p:nvSpPr>
        <p:spPr bwMode="auto">
          <a:xfrm flipH="1">
            <a:off x="10486489" y="1"/>
            <a:ext cx="1705511" cy="17055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Freeform 5"/>
          <p:cNvSpPr/>
          <p:nvPr userDrawn="1"/>
        </p:nvSpPr>
        <p:spPr bwMode="auto">
          <a:xfrm flipH="1">
            <a:off x="9597006" y="1135987"/>
            <a:ext cx="617966" cy="61796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Freeform 5"/>
          <p:cNvSpPr/>
          <p:nvPr userDrawn="1"/>
        </p:nvSpPr>
        <p:spPr bwMode="auto">
          <a:xfrm flipH="1">
            <a:off x="9229806" y="570065"/>
            <a:ext cx="422939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Freeform 5"/>
          <p:cNvSpPr/>
          <p:nvPr userDrawn="1"/>
        </p:nvSpPr>
        <p:spPr bwMode="auto">
          <a:xfrm flipH="1">
            <a:off x="8645427" y="1311026"/>
            <a:ext cx="680062" cy="680062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Freeform 5"/>
          <p:cNvSpPr/>
          <p:nvPr userDrawn="1"/>
        </p:nvSpPr>
        <p:spPr bwMode="auto">
          <a:xfrm flipH="1">
            <a:off x="9905989" y="406092"/>
            <a:ext cx="327946" cy="32794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Freeform 5"/>
          <p:cNvSpPr/>
          <p:nvPr userDrawn="1"/>
        </p:nvSpPr>
        <p:spPr bwMode="auto">
          <a:xfrm flipH="1">
            <a:off x="10065906" y="1968947"/>
            <a:ext cx="841167" cy="8411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Freeform 5"/>
          <p:cNvSpPr/>
          <p:nvPr userDrawn="1"/>
        </p:nvSpPr>
        <p:spPr bwMode="auto">
          <a:xfrm flipH="1">
            <a:off x="11127460" y="1863888"/>
            <a:ext cx="422939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119221"/>
            <a:ext cx="12192000" cy="461955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8" name="Freeform 3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9" name="Freeform 3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1" name="Freeform 4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2" name="Freeform 4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43455" y="1334377"/>
            <a:ext cx="1799490" cy="179949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 flipH="1">
            <a:off x="6183905" y="0"/>
            <a:ext cx="6008095" cy="6858000"/>
          </a:xfrm>
          <a:custGeom>
            <a:avLst/>
            <a:gdLst>
              <a:gd name="connsiteX0" fmla="*/ 0 w 6008095"/>
              <a:gd name="connsiteY0" fmla="*/ 0 h 6858000"/>
              <a:gd name="connsiteX1" fmla="*/ 5486400 w 6008095"/>
              <a:gd name="connsiteY1" fmla="*/ 0 h 6858000"/>
              <a:gd name="connsiteX2" fmla="*/ 5486400 w 6008095"/>
              <a:gd name="connsiteY2" fmla="*/ 2910632 h 6858000"/>
              <a:gd name="connsiteX3" fmla="*/ 5504569 w 6008095"/>
              <a:gd name="connsiteY3" fmla="*/ 2925475 h 6858000"/>
              <a:gd name="connsiteX4" fmla="*/ 6008095 w 6008095"/>
              <a:gd name="connsiteY4" fmla="*/ 3429001 h 6858000"/>
              <a:gd name="connsiteX5" fmla="*/ 5504569 w 6008095"/>
              <a:gd name="connsiteY5" fmla="*/ 3932527 h 6858000"/>
              <a:gd name="connsiteX6" fmla="*/ 5486400 w 6008095"/>
              <a:gd name="connsiteY6" fmla="*/ 3947370 h 6858000"/>
              <a:gd name="connsiteX7" fmla="*/ 5486400 w 6008095"/>
              <a:gd name="connsiteY7" fmla="*/ 6858000 h 6858000"/>
              <a:gd name="connsiteX8" fmla="*/ 0 w 6008095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8095" h="6858000">
                <a:moveTo>
                  <a:pt x="0" y="0"/>
                </a:moveTo>
                <a:lnTo>
                  <a:pt x="5486400" y="0"/>
                </a:lnTo>
                <a:lnTo>
                  <a:pt x="5486400" y="2910632"/>
                </a:lnTo>
                <a:lnTo>
                  <a:pt x="5504569" y="2925475"/>
                </a:lnTo>
                <a:cubicBezTo>
                  <a:pt x="6008095" y="3429001"/>
                  <a:pt x="6008095" y="3429001"/>
                  <a:pt x="6008095" y="3429001"/>
                </a:cubicBezTo>
                <a:cubicBezTo>
                  <a:pt x="5504569" y="3932527"/>
                  <a:pt x="5504569" y="3932527"/>
                  <a:pt x="5504569" y="3932527"/>
                </a:cubicBezTo>
                <a:lnTo>
                  <a:pt x="5486400" y="3947370"/>
                </a:lnTo>
                <a:lnTo>
                  <a:pt x="548640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50000"/>
                  </a:schemeClr>
                </a:solidFill>
              </a:rPr>
            </a:fld>
            <a:endParaRPr lang="id-ID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657220" y="1334377"/>
            <a:ext cx="1799490" cy="179949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65089" y="3450300"/>
            <a:ext cx="1454321" cy="3401283"/>
          </a:xfrm>
          <a:custGeom>
            <a:avLst/>
            <a:gdLst>
              <a:gd name="connsiteX0" fmla="*/ 0 w 1536700"/>
              <a:gd name="connsiteY0" fmla="*/ 0 h 3260725"/>
              <a:gd name="connsiteX1" fmla="*/ 1536700 w 1536700"/>
              <a:gd name="connsiteY1" fmla="*/ 0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-1" fmla="*/ 0 w 1536700"/>
              <a:gd name="connsiteY0-2" fmla="*/ 0 h 3260725"/>
              <a:gd name="connsiteX1-3" fmla="*/ 1528074 w 1536700"/>
              <a:gd name="connsiteY1-4" fmla="*/ 250166 h 3260725"/>
              <a:gd name="connsiteX2-5" fmla="*/ 1536700 w 1536700"/>
              <a:gd name="connsiteY2-6" fmla="*/ 3260725 h 3260725"/>
              <a:gd name="connsiteX3-7" fmla="*/ 0 w 1536700"/>
              <a:gd name="connsiteY3-8" fmla="*/ 3260725 h 3260725"/>
              <a:gd name="connsiteX4-9" fmla="*/ 0 w 1536700"/>
              <a:gd name="connsiteY4-10" fmla="*/ 0 h 3260725"/>
              <a:gd name="connsiteX0-11" fmla="*/ 0 w 1536700"/>
              <a:gd name="connsiteY0-12" fmla="*/ 0 h 3260725"/>
              <a:gd name="connsiteX1-13" fmla="*/ 1528074 w 1536700"/>
              <a:gd name="connsiteY1-14" fmla="*/ 250166 h 3260725"/>
              <a:gd name="connsiteX2-15" fmla="*/ 1536700 w 1536700"/>
              <a:gd name="connsiteY2-16" fmla="*/ 3260725 h 3260725"/>
              <a:gd name="connsiteX3-17" fmla="*/ 0 w 1536700"/>
              <a:gd name="connsiteY3-18" fmla="*/ 3260725 h 3260725"/>
              <a:gd name="connsiteX4-19" fmla="*/ 0 w 1536700"/>
              <a:gd name="connsiteY4-20" fmla="*/ 0 h 3260725"/>
              <a:gd name="connsiteX0-21" fmla="*/ 0 w 1536700"/>
              <a:gd name="connsiteY0-22" fmla="*/ 0 h 3321109"/>
              <a:gd name="connsiteX1-23" fmla="*/ 1528074 w 1536700"/>
              <a:gd name="connsiteY1-24" fmla="*/ 250166 h 3321109"/>
              <a:gd name="connsiteX2-25" fmla="*/ 1536700 w 1536700"/>
              <a:gd name="connsiteY2-26" fmla="*/ 3321109 h 3321109"/>
              <a:gd name="connsiteX3-27" fmla="*/ 0 w 1536700"/>
              <a:gd name="connsiteY3-28" fmla="*/ 3260725 h 3321109"/>
              <a:gd name="connsiteX4-29" fmla="*/ 0 w 1536700"/>
              <a:gd name="connsiteY4-30" fmla="*/ 0 h 33211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36700" h="3321109">
                <a:moveTo>
                  <a:pt x="0" y="0"/>
                </a:moveTo>
                <a:lnTo>
                  <a:pt x="1528074" y="250166"/>
                </a:lnTo>
                <a:cubicBezTo>
                  <a:pt x="1530949" y="1253686"/>
                  <a:pt x="1533825" y="2317589"/>
                  <a:pt x="1536700" y="3321109"/>
                </a:cubicBezTo>
                <a:lnTo>
                  <a:pt x="0" y="32607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422499" y="2939494"/>
            <a:ext cx="1765487" cy="4129020"/>
          </a:xfrm>
          <a:custGeom>
            <a:avLst/>
            <a:gdLst>
              <a:gd name="connsiteX0" fmla="*/ 0 w 1536700"/>
              <a:gd name="connsiteY0" fmla="*/ 0 h 3260725"/>
              <a:gd name="connsiteX1" fmla="*/ 1536700 w 1536700"/>
              <a:gd name="connsiteY1" fmla="*/ 0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-1" fmla="*/ 0 w 1536700"/>
              <a:gd name="connsiteY0-2" fmla="*/ 0 h 3260725"/>
              <a:gd name="connsiteX1-3" fmla="*/ 1528074 w 1536700"/>
              <a:gd name="connsiteY1-4" fmla="*/ 250166 h 3260725"/>
              <a:gd name="connsiteX2-5" fmla="*/ 1536700 w 1536700"/>
              <a:gd name="connsiteY2-6" fmla="*/ 3260725 h 3260725"/>
              <a:gd name="connsiteX3-7" fmla="*/ 0 w 1536700"/>
              <a:gd name="connsiteY3-8" fmla="*/ 3260725 h 3260725"/>
              <a:gd name="connsiteX4-9" fmla="*/ 0 w 1536700"/>
              <a:gd name="connsiteY4-10" fmla="*/ 0 h 3260725"/>
              <a:gd name="connsiteX0-11" fmla="*/ 0 w 1536700"/>
              <a:gd name="connsiteY0-12" fmla="*/ 0 h 3260725"/>
              <a:gd name="connsiteX1-13" fmla="*/ 1528074 w 1536700"/>
              <a:gd name="connsiteY1-14" fmla="*/ 250166 h 3260725"/>
              <a:gd name="connsiteX2-15" fmla="*/ 1536700 w 1536700"/>
              <a:gd name="connsiteY2-16" fmla="*/ 3260725 h 3260725"/>
              <a:gd name="connsiteX3-17" fmla="*/ 0 w 1536700"/>
              <a:gd name="connsiteY3-18" fmla="*/ 3260725 h 3260725"/>
              <a:gd name="connsiteX4-19" fmla="*/ 0 w 1536700"/>
              <a:gd name="connsiteY4-20" fmla="*/ 0 h 3260725"/>
              <a:gd name="connsiteX0-21" fmla="*/ 0 w 1536700"/>
              <a:gd name="connsiteY0-22" fmla="*/ 0 h 3321109"/>
              <a:gd name="connsiteX1-23" fmla="*/ 1528074 w 1536700"/>
              <a:gd name="connsiteY1-24" fmla="*/ 250166 h 3321109"/>
              <a:gd name="connsiteX2-25" fmla="*/ 1536700 w 1536700"/>
              <a:gd name="connsiteY2-26" fmla="*/ 3321109 h 3321109"/>
              <a:gd name="connsiteX3-27" fmla="*/ 0 w 1536700"/>
              <a:gd name="connsiteY3-28" fmla="*/ 3260725 h 3321109"/>
              <a:gd name="connsiteX4-29" fmla="*/ 0 w 1536700"/>
              <a:gd name="connsiteY4-30" fmla="*/ 0 h 33211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36700" h="3321109">
                <a:moveTo>
                  <a:pt x="0" y="0"/>
                </a:moveTo>
                <a:lnTo>
                  <a:pt x="1528074" y="250166"/>
                </a:lnTo>
                <a:cubicBezTo>
                  <a:pt x="1530949" y="1253686"/>
                  <a:pt x="1533825" y="2317589"/>
                  <a:pt x="1536700" y="3321109"/>
                </a:cubicBezTo>
                <a:lnTo>
                  <a:pt x="0" y="32607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-6417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65089" y="3450300"/>
            <a:ext cx="1454321" cy="3401283"/>
          </a:xfrm>
          <a:custGeom>
            <a:avLst/>
            <a:gdLst>
              <a:gd name="connsiteX0" fmla="*/ 0 w 1536700"/>
              <a:gd name="connsiteY0" fmla="*/ 0 h 3260725"/>
              <a:gd name="connsiteX1" fmla="*/ 1536700 w 1536700"/>
              <a:gd name="connsiteY1" fmla="*/ 0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-1" fmla="*/ 0 w 1536700"/>
              <a:gd name="connsiteY0-2" fmla="*/ 0 h 3260725"/>
              <a:gd name="connsiteX1-3" fmla="*/ 1528074 w 1536700"/>
              <a:gd name="connsiteY1-4" fmla="*/ 250166 h 3260725"/>
              <a:gd name="connsiteX2-5" fmla="*/ 1536700 w 1536700"/>
              <a:gd name="connsiteY2-6" fmla="*/ 3260725 h 3260725"/>
              <a:gd name="connsiteX3-7" fmla="*/ 0 w 1536700"/>
              <a:gd name="connsiteY3-8" fmla="*/ 3260725 h 3260725"/>
              <a:gd name="connsiteX4-9" fmla="*/ 0 w 1536700"/>
              <a:gd name="connsiteY4-10" fmla="*/ 0 h 3260725"/>
              <a:gd name="connsiteX0-11" fmla="*/ 0 w 1536700"/>
              <a:gd name="connsiteY0-12" fmla="*/ 0 h 3260725"/>
              <a:gd name="connsiteX1-13" fmla="*/ 1528074 w 1536700"/>
              <a:gd name="connsiteY1-14" fmla="*/ 250166 h 3260725"/>
              <a:gd name="connsiteX2-15" fmla="*/ 1536700 w 1536700"/>
              <a:gd name="connsiteY2-16" fmla="*/ 3260725 h 3260725"/>
              <a:gd name="connsiteX3-17" fmla="*/ 0 w 1536700"/>
              <a:gd name="connsiteY3-18" fmla="*/ 3260725 h 3260725"/>
              <a:gd name="connsiteX4-19" fmla="*/ 0 w 1536700"/>
              <a:gd name="connsiteY4-20" fmla="*/ 0 h 3260725"/>
              <a:gd name="connsiteX0-21" fmla="*/ 0 w 1536700"/>
              <a:gd name="connsiteY0-22" fmla="*/ 0 h 3321109"/>
              <a:gd name="connsiteX1-23" fmla="*/ 1528074 w 1536700"/>
              <a:gd name="connsiteY1-24" fmla="*/ 250166 h 3321109"/>
              <a:gd name="connsiteX2-25" fmla="*/ 1536700 w 1536700"/>
              <a:gd name="connsiteY2-26" fmla="*/ 3321109 h 3321109"/>
              <a:gd name="connsiteX3-27" fmla="*/ 0 w 1536700"/>
              <a:gd name="connsiteY3-28" fmla="*/ 3260725 h 3321109"/>
              <a:gd name="connsiteX4-29" fmla="*/ 0 w 1536700"/>
              <a:gd name="connsiteY4-30" fmla="*/ 0 h 33211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36700" h="3321109">
                <a:moveTo>
                  <a:pt x="0" y="0"/>
                </a:moveTo>
                <a:lnTo>
                  <a:pt x="1528074" y="250166"/>
                </a:lnTo>
                <a:cubicBezTo>
                  <a:pt x="1530949" y="1253686"/>
                  <a:pt x="1533825" y="2317589"/>
                  <a:pt x="1536700" y="3321109"/>
                </a:cubicBezTo>
                <a:lnTo>
                  <a:pt x="0" y="32607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422499" y="2939494"/>
            <a:ext cx="1765487" cy="4129020"/>
          </a:xfrm>
          <a:custGeom>
            <a:avLst/>
            <a:gdLst>
              <a:gd name="connsiteX0" fmla="*/ 0 w 1536700"/>
              <a:gd name="connsiteY0" fmla="*/ 0 h 3260725"/>
              <a:gd name="connsiteX1" fmla="*/ 1536700 w 1536700"/>
              <a:gd name="connsiteY1" fmla="*/ 0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-1" fmla="*/ 0 w 1536700"/>
              <a:gd name="connsiteY0-2" fmla="*/ 0 h 3260725"/>
              <a:gd name="connsiteX1-3" fmla="*/ 1528074 w 1536700"/>
              <a:gd name="connsiteY1-4" fmla="*/ 250166 h 3260725"/>
              <a:gd name="connsiteX2-5" fmla="*/ 1536700 w 1536700"/>
              <a:gd name="connsiteY2-6" fmla="*/ 3260725 h 3260725"/>
              <a:gd name="connsiteX3-7" fmla="*/ 0 w 1536700"/>
              <a:gd name="connsiteY3-8" fmla="*/ 3260725 h 3260725"/>
              <a:gd name="connsiteX4-9" fmla="*/ 0 w 1536700"/>
              <a:gd name="connsiteY4-10" fmla="*/ 0 h 3260725"/>
              <a:gd name="connsiteX0-11" fmla="*/ 0 w 1536700"/>
              <a:gd name="connsiteY0-12" fmla="*/ 0 h 3260725"/>
              <a:gd name="connsiteX1-13" fmla="*/ 1528074 w 1536700"/>
              <a:gd name="connsiteY1-14" fmla="*/ 250166 h 3260725"/>
              <a:gd name="connsiteX2-15" fmla="*/ 1536700 w 1536700"/>
              <a:gd name="connsiteY2-16" fmla="*/ 3260725 h 3260725"/>
              <a:gd name="connsiteX3-17" fmla="*/ 0 w 1536700"/>
              <a:gd name="connsiteY3-18" fmla="*/ 3260725 h 3260725"/>
              <a:gd name="connsiteX4-19" fmla="*/ 0 w 1536700"/>
              <a:gd name="connsiteY4-20" fmla="*/ 0 h 3260725"/>
              <a:gd name="connsiteX0-21" fmla="*/ 0 w 1536700"/>
              <a:gd name="connsiteY0-22" fmla="*/ 0 h 3321109"/>
              <a:gd name="connsiteX1-23" fmla="*/ 1528074 w 1536700"/>
              <a:gd name="connsiteY1-24" fmla="*/ 250166 h 3321109"/>
              <a:gd name="connsiteX2-25" fmla="*/ 1536700 w 1536700"/>
              <a:gd name="connsiteY2-26" fmla="*/ 3321109 h 3321109"/>
              <a:gd name="connsiteX3-27" fmla="*/ 0 w 1536700"/>
              <a:gd name="connsiteY3-28" fmla="*/ 3260725 h 3321109"/>
              <a:gd name="connsiteX4-29" fmla="*/ 0 w 1536700"/>
              <a:gd name="connsiteY4-30" fmla="*/ 0 h 33211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36700" h="3321109">
                <a:moveTo>
                  <a:pt x="0" y="0"/>
                </a:moveTo>
                <a:lnTo>
                  <a:pt x="1528074" y="250166"/>
                </a:lnTo>
                <a:cubicBezTo>
                  <a:pt x="1530949" y="1253686"/>
                  <a:pt x="1533825" y="2317589"/>
                  <a:pt x="1536700" y="3321109"/>
                </a:cubicBezTo>
                <a:lnTo>
                  <a:pt x="0" y="32607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134397" y="981788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53920" y="2098491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9737328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11483320" y="6409324"/>
            <a:ext cx="224082" cy="221156"/>
            <a:chOff x="4328868" y="5502988"/>
            <a:chExt cx="500307" cy="493774"/>
          </a:xfrm>
        </p:grpSpPr>
        <p:sp>
          <p:nvSpPr>
            <p:cNvPr id="48" name="Freeform 4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9" name="Freeform 4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 flipH="1">
            <a:off x="11793256" y="6409324"/>
            <a:ext cx="224082" cy="221156"/>
            <a:chOff x="4328868" y="5502988"/>
            <a:chExt cx="500307" cy="493774"/>
          </a:xfrm>
        </p:grpSpPr>
        <p:sp>
          <p:nvSpPr>
            <p:cNvPr id="51" name="Freeform 5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2" name="Freeform 5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0"/>
            <a:ext cx="4297058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148130" y="1334377"/>
            <a:ext cx="1799490" cy="179949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46" grpId="0"/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9737328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1483320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4" name="Group 43"/>
          <p:cNvGrpSpPr/>
          <p:nvPr userDrawn="1"/>
        </p:nvGrpSpPr>
        <p:grpSpPr>
          <a:xfrm flipH="1">
            <a:off x="11793256" y="6409324"/>
            <a:ext cx="224082" cy="221156"/>
            <a:chOff x="4328868" y="5502988"/>
            <a:chExt cx="500307" cy="493774"/>
          </a:xfrm>
        </p:grpSpPr>
        <p:sp>
          <p:nvSpPr>
            <p:cNvPr id="45" name="Freeform 44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6" name="Freeform 4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95"/>
          <p:cNvSpPr/>
          <p:nvPr userDrawn="1"/>
        </p:nvSpPr>
        <p:spPr>
          <a:xfrm rot="5400000" flipV="1">
            <a:off x="6571303" y="1237301"/>
            <a:ext cx="6858000" cy="4383396"/>
          </a:xfrm>
          <a:custGeom>
            <a:avLst/>
            <a:gdLst>
              <a:gd name="connsiteX0" fmla="*/ 0 w 6858000"/>
              <a:gd name="connsiteY0" fmla="*/ 255625 h 4383396"/>
              <a:gd name="connsiteX1" fmla="*/ 0 w 6858000"/>
              <a:gd name="connsiteY1" fmla="*/ 4383396 h 4383396"/>
              <a:gd name="connsiteX2" fmla="*/ 6858000 w 6858000"/>
              <a:gd name="connsiteY2" fmla="*/ 4383396 h 4383396"/>
              <a:gd name="connsiteX3" fmla="*/ 6858000 w 6858000"/>
              <a:gd name="connsiteY3" fmla="*/ 255625 h 4383396"/>
              <a:gd name="connsiteX4" fmla="*/ 3766065 w 6858000"/>
              <a:gd name="connsiteY4" fmla="*/ 255625 h 4383396"/>
              <a:gd name="connsiteX5" fmla="*/ 3429001 w 6858000"/>
              <a:gd name="connsiteY5" fmla="*/ 0 h 4383396"/>
              <a:gd name="connsiteX6" fmla="*/ 3091936 w 6858000"/>
              <a:gd name="connsiteY6" fmla="*/ 255625 h 438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4383396">
                <a:moveTo>
                  <a:pt x="0" y="255625"/>
                </a:moveTo>
                <a:lnTo>
                  <a:pt x="0" y="4383396"/>
                </a:lnTo>
                <a:lnTo>
                  <a:pt x="6858000" y="4383396"/>
                </a:lnTo>
                <a:lnTo>
                  <a:pt x="6858000" y="255625"/>
                </a:lnTo>
                <a:lnTo>
                  <a:pt x="3766065" y="255625"/>
                </a:lnTo>
                <a:lnTo>
                  <a:pt x="3429001" y="0"/>
                </a:lnTo>
                <a:lnTo>
                  <a:pt x="3091936" y="255625"/>
                </a:lnTo>
                <a:close/>
              </a:path>
            </a:pathLst>
          </a:custGeom>
          <a:pattFill prst="pct5">
            <a:fgClr>
              <a:schemeClr val="tx2">
                <a:lumMod val="50000"/>
              </a:schemeClr>
            </a:fgClr>
            <a:bgClr>
              <a:schemeClr val="accent1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80" name="Group 79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81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2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3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4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5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86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TextBox 86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tx2">
                    <a:lumMod val="75000"/>
                  </a:schemeClr>
                </a:solidFill>
              </a:rPr>
            </a:fld>
            <a:endParaRPr lang="id-ID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9" name="Group 88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90" name="Freeform 89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1" name="Freeform 9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93" name="Freeform 92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4" name="Freeform 9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6" grpId="0" animBg="1"/>
      <p:bldP spid="87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95"/>
          <p:cNvSpPr/>
          <p:nvPr userDrawn="1"/>
        </p:nvSpPr>
        <p:spPr>
          <a:xfrm rot="5400000" flipV="1">
            <a:off x="6571303" y="1237301"/>
            <a:ext cx="6858000" cy="4383396"/>
          </a:xfrm>
          <a:custGeom>
            <a:avLst/>
            <a:gdLst>
              <a:gd name="connsiteX0" fmla="*/ 0 w 6858000"/>
              <a:gd name="connsiteY0" fmla="*/ 255625 h 4383396"/>
              <a:gd name="connsiteX1" fmla="*/ 0 w 6858000"/>
              <a:gd name="connsiteY1" fmla="*/ 4383396 h 4383396"/>
              <a:gd name="connsiteX2" fmla="*/ 6858000 w 6858000"/>
              <a:gd name="connsiteY2" fmla="*/ 4383396 h 4383396"/>
              <a:gd name="connsiteX3" fmla="*/ 6858000 w 6858000"/>
              <a:gd name="connsiteY3" fmla="*/ 255625 h 4383396"/>
              <a:gd name="connsiteX4" fmla="*/ 3766065 w 6858000"/>
              <a:gd name="connsiteY4" fmla="*/ 255625 h 4383396"/>
              <a:gd name="connsiteX5" fmla="*/ 3429001 w 6858000"/>
              <a:gd name="connsiteY5" fmla="*/ 0 h 4383396"/>
              <a:gd name="connsiteX6" fmla="*/ 3091936 w 6858000"/>
              <a:gd name="connsiteY6" fmla="*/ 255625 h 438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4383396">
                <a:moveTo>
                  <a:pt x="0" y="255625"/>
                </a:moveTo>
                <a:lnTo>
                  <a:pt x="0" y="4383396"/>
                </a:lnTo>
                <a:lnTo>
                  <a:pt x="6858000" y="4383396"/>
                </a:lnTo>
                <a:lnTo>
                  <a:pt x="6858000" y="255625"/>
                </a:lnTo>
                <a:lnTo>
                  <a:pt x="3766065" y="255625"/>
                </a:lnTo>
                <a:lnTo>
                  <a:pt x="3429001" y="0"/>
                </a:lnTo>
                <a:lnTo>
                  <a:pt x="3091936" y="255625"/>
                </a:lnTo>
                <a:close/>
              </a:path>
            </a:pathLst>
          </a:custGeom>
          <a:pattFill prst="pct5">
            <a:fgClr>
              <a:schemeClr val="accent1">
                <a:lumMod val="5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80" name="Group 79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81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2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3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4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5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86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TextBox 86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tx2">
                    <a:lumMod val="75000"/>
                  </a:schemeClr>
                </a:solidFill>
              </a:rPr>
            </a:fld>
            <a:endParaRPr lang="id-ID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9" name="Group 88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90" name="Freeform 89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1" name="Freeform 9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93" name="Freeform 92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4" name="Freeform 9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6" grpId="0" animBg="1"/>
      <p:bldP spid="87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95"/>
          <p:cNvSpPr/>
          <p:nvPr userDrawn="1"/>
        </p:nvSpPr>
        <p:spPr>
          <a:xfrm rot="5400000" flipV="1">
            <a:off x="6571303" y="1237301"/>
            <a:ext cx="6858000" cy="4383396"/>
          </a:xfrm>
          <a:custGeom>
            <a:avLst/>
            <a:gdLst>
              <a:gd name="connsiteX0" fmla="*/ 0 w 6858000"/>
              <a:gd name="connsiteY0" fmla="*/ 255625 h 4383396"/>
              <a:gd name="connsiteX1" fmla="*/ 0 w 6858000"/>
              <a:gd name="connsiteY1" fmla="*/ 4383396 h 4383396"/>
              <a:gd name="connsiteX2" fmla="*/ 6858000 w 6858000"/>
              <a:gd name="connsiteY2" fmla="*/ 4383396 h 4383396"/>
              <a:gd name="connsiteX3" fmla="*/ 6858000 w 6858000"/>
              <a:gd name="connsiteY3" fmla="*/ 255625 h 4383396"/>
              <a:gd name="connsiteX4" fmla="*/ 3766065 w 6858000"/>
              <a:gd name="connsiteY4" fmla="*/ 255625 h 4383396"/>
              <a:gd name="connsiteX5" fmla="*/ 3429001 w 6858000"/>
              <a:gd name="connsiteY5" fmla="*/ 0 h 4383396"/>
              <a:gd name="connsiteX6" fmla="*/ 3091936 w 6858000"/>
              <a:gd name="connsiteY6" fmla="*/ 255625 h 438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4383396">
                <a:moveTo>
                  <a:pt x="0" y="255625"/>
                </a:moveTo>
                <a:lnTo>
                  <a:pt x="0" y="4383396"/>
                </a:lnTo>
                <a:lnTo>
                  <a:pt x="6858000" y="4383396"/>
                </a:lnTo>
                <a:lnTo>
                  <a:pt x="6858000" y="255625"/>
                </a:lnTo>
                <a:lnTo>
                  <a:pt x="3766065" y="255625"/>
                </a:lnTo>
                <a:lnTo>
                  <a:pt x="3429001" y="0"/>
                </a:lnTo>
                <a:lnTo>
                  <a:pt x="3091936" y="255625"/>
                </a:lnTo>
                <a:close/>
              </a:path>
            </a:pathLst>
          </a:custGeom>
          <a:pattFill prst="pct5">
            <a:fgClr>
              <a:schemeClr val="accent2">
                <a:lumMod val="50000"/>
              </a:schemeClr>
            </a:fgClr>
            <a:bgClr>
              <a:schemeClr val="accent3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80" name="Group 79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81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2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3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4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5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86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TextBox 86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tx2">
                    <a:lumMod val="75000"/>
                  </a:schemeClr>
                </a:solidFill>
              </a:rPr>
            </a:fld>
            <a:endParaRPr lang="id-ID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9" name="Group 88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90" name="Freeform 89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1" name="Freeform 9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93" name="Freeform 92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4" name="Freeform 9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6" grpId="0" animBg="1"/>
      <p:bldP spid="87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12192000" cy="5033913"/>
          </a:xfrm>
          <a:prstGeom prst="rect">
            <a:avLst/>
          </a:prstGeom>
          <a:pattFill prst="pct5">
            <a:fgClr>
              <a:schemeClr val="accent2">
                <a:lumMod val="50000"/>
              </a:schemeClr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1483320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11793256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558000"/>
            <a:ext cx="12192000" cy="4300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492866"/>
            <a:ext cx="6080289" cy="20034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id-ID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5650" y="2492866"/>
            <a:ext cx="6080289" cy="20034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5650" y="2322864"/>
            <a:ext cx="6080289" cy="200342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936700" y="1225485"/>
            <a:ext cx="2375163" cy="32633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14546" y="0"/>
            <a:ext cx="6277454" cy="68580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40" name="Freeform 39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1" name="Freeform 4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2" name="Group 41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3" name="Freeform 42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4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5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24101"/>
            <a:ext cx="12192000" cy="2052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24101"/>
            <a:ext cx="12192000" cy="205263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03531" y="2173288"/>
            <a:ext cx="3154363" cy="201612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756578" y="0"/>
            <a:ext cx="2432676" cy="2432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564" y="2493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490760" y="2493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16117" y="2493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338815" y="2493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6564" y="2424590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90760" y="2424590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916117" y="2424590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338815" y="2424590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761966" y="2424590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72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TextBox 72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72" grpId="0" animBg="1"/>
      <p:bldP spid="7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TextBox 8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895321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435274" y="2895321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15471" y="2895321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750551" y="2895321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4876800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435274" y="4876800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878460" y="4876800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315471" y="4876800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750551" y="4876800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558435" y="2600880"/>
            <a:ext cx="3085684" cy="250875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4" grpId="0" animBg="1"/>
      <p:bldP spid="70" grpId="0" animBg="1"/>
      <p:bldP spid="71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TextBox 8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6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896"/>
            <a:ext cx="3340100" cy="3924300"/>
          </a:xfrm>
        </p:spPr>
        <p:txBody>
          <a:bodyPr/>
          <a:lstStyle/>
          <a:p>
            <a:endParaRPr lang="id-ID"/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40041" y="896"/>
            <a:ext cx="5497259" cy="3924300"/>
          </a:xfrm>
        </p:spPr>
        <p:txBody>
          <a:bodyPr/>
          <a:lstStyle/>
          <a:p>
            <a:endParaRPr lang="id-ID"/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837300" y="0"/>
            <a:ext cx="3354700" cy="1962364"/>
          </a:xfrm>
        </p:spPr>
        <p:txBody>
          <a:bodyPr/>
          <a:lstStyle/>
          <a:p>
            <a:endParaRPr lang="id-ID"/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7300" y="1962832"/>
            <a:ext cx="3354700" cy="1962364"/>
          </a:xfrm>
        </p:spPr>
        <p:txBody>
          <a:bodyPr/>
          <a:lstStyle/>
          <a:p>
            <a:endParaRPr lang="id-ID"/>
          </a:p>
        </p:txBody>
      </p:sp>
      <p:sp>
        <p:nvSpPr>
          <p:cNvPr id="6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3924300"/>
            <a:ext cx="3986658" cy="2933700"/>
          </a:xfrm>
        </p:spPr>
        <p:txBody>
          <a:bodyPr/>
          <a:lstStyle/>
          <a:p>
            <a:endParaRPr lang="id-ID"/>
          </a:p>
        </p:txBody>
      </p:sp>
      <p:sp>
        <p:nvSpPr>
          <p:cNvPr id="7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315588" y="3924300"/>
            <a:ext cx="4876412" cy="29337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4" grpId="0" animBg="1"/>
      <p:bldP spid="70" grpId="0" animBg="1"/>
      <p:bldP spid="71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22375" y="1945431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33786" y="1945431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8048" y="1945431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22375" y="4177345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33786" y="4177345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858048" y="4177345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/>
          <a:lstStyle/>
          <a:p>
            <a:endParaRPr lang="id-ID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12192000" cy="415212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1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tx2">
                    <a:lumMod val="50000"/>
                  </a:schemeClr>
                </a:solidFill>
              </a:rPr>
            </a:fld>
            <a:endParaRPr lang="id-ID" sz="1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65737" y="921256"/>
            <a:ext cx="1660525" cy="16589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/>
          <a:lstStyle/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7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66299" y="3164617"/>
            <a:ext cx="6819990" cy="4020519"/>
          </a:xfrm>
        </p:spPr>
        <p:txBody>
          <a:bodyPr/>
          <a:lstStyle/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12192000" cy="3133868"/>
          </a:xfrm>
          <a:prstGeom prst="rect">
            <a:avLst/>
          </a:prstGeom>
          <a:pattFill prst="pct5">
            <a:fgClr>
              <a:schemeClr val="accent2">
                <a:lumMod val="75000"/>
              </a:schemeClr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7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70999" y="1344224"/>
            <a:ext cx="1550340" cy="259899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70150" y="902768"/>
            <a:ext cx="1776413" cy="297797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33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6" name="TextBox 35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3" grpId="0" animBg="1"/>
      <p:bldP spid="36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-2" y="0"/>
            <a:ext cx="12187314" cy="4000500"/>
          </a:xfrm>
          <a:prstGeom prst="rect">
            <a:avLst/>
          </a:prstGeom>
          <a:pattFill prst="pct90">
            <a:fgClr>
              <a:schemeClr val="accent3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65098" y="1704098"/>
            <a:ext cx="3633145" cy="2288465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6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3"/>
                </a:solidFill>
              </a:rPr>
            </a:fld>
            <a:endParaRPr lang="id-ID" sz="18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6" grpId="0" animBg="1"/>
      <p:bldP spid="37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-2" y="0"/>
            <a:ext cx="12187314" cy="3993312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591195" y="1200790"/>
            <a:ext cx="2074831" cy="3955103"/>
          </a:xfrm>
          <a:custGeom>
            <a:avLst/>
            <a:gdLst>
              <a:gd name="connsiteX0" fmla="*/ 0 w 2106612"/>
              <a:gd name="connsiteY0" fmla="*/ 0 h 3568700"/>
              <a:gd name="connsiteX1" fmla="*/ 2106612 w 2106612"/>
              <a:gd name="connsiteY1" fmla="*/ 0 h 3568700"/>
              <a:gd name="connsiteX2" fmla="*/ 2106612 w 2106612"/>
              <a:gd name="connsiteY2" fmla="*/ 3568700 h 3568700"/>
              <a:gd name="connsiteX3" fmla="*/ 0 w 2106612"/>
              <a:gd name="connsiteY3" fmla="*/ 3568700 h 3568700"/>
              <a:gd name="connsiteX4" fmla="*/ 0 w 2106612"/>
              <a:gd name="connsiteY4" fmla="*/ 0 h 3568700"/>
              <a:gd name="connsiteX0-1" fmla="*/ 0 w 2106612"/>
              <a:gd name="connsiteY0-2" fmla="*/ 275421 h 3844121"/>
              <a:gd name="connsiteX1-3" fmla="*/ 2106612 w 2106612"/>
              <a:gd name="connsiteY1-4" fmla="*/ 0 h 3844121"/>
              <a:gd name="connsiteX2-5" fmla="*/ 2106612 w 2106612"/>
              <a:gd name="connsiteY2-6" fmla="*/ 3844121 h 3844121"/>
              <a:gd name="connsiteX3-7" fmla="*/ 0 w 2106612"/>
              <a:gd name="connsiteY3-8" fmla="*/ 3844121 h 3844121"/>
              <a:gd name="connsiteX4-9" fmla="*/ 0 w 2106612"/>
              <a:gd name="connsiteY4-10" fmla="*/ 275421 h 3844121"/>
              <a:gd name="connsiteX0-11" fmla="*/ 0 w 2128646"/>
              <a:gd name="connsiteY0-12" fmla="*/ 275421 h 3844121"/>
              <a:gd name="connsiteX1-13" fmla="*/ 2106612 w 2128646"/>
              <a:gd name="connsiteY1-14" fmla="*/ 0 h 3844121"/>
              <a:gd name="connsiteX2-15" fmla="*/ 2128646 w 2128646"/>
              <a:gd name="connsiteY2-16" fmla="*/ 3744969 h 3844121"/>
              <a:gd name="connsiteX3-17" fmla="*/ 0 w 2128646"/>
              <a:gd name="connsiteY3-18" fmla="*/ 3844121 h 3844121"/>
              <a:gd name="connsiteX4-19" fmla="*/ 0 w 2128646"/>
              <a:gd name="connsiteY4-20" fmla="*/ 275421 h 3844121"/>
              <a:gd name="connsiteX0-21" fmla="*/ 110168 w 2128646"/>
              <a:gd name="connsiteY0-22" fmla="*/ 297454 h 3844121"/>
              <a:gd name="connsiteX1-23" fmla="*/ 2106612 w 2128646"/>
              <a:gd name="connsiteY1-24" fmla="*/ 0 h 3844121"/>
              <a:gd name="connsiteX2-25" fmla="*/ 2128646 w 2128646"/>
              <a:gd name="connsiteY2-26" fmla="*/ 3744969 h 3844121"/>
              <a:gd name="connsiteX3-27" fmla="*/ 0 w 2128646"/>
              <a:gd name="connsiteY3-28" fmla="*/ 3844121 h 3844121"/>
              <a:gd name="connsiteX4-29" fmla="*/ 110168 w 2128646"/>
              <a:gd name="connsiteY4-30" fmla="*/ 297454 h 3844121"/>
              <a:gd name="connsiteX0-31" fmla="*/ 110168 w 2128646"/>
              <a:gd name="connsiteY0-32" fmla="*/ 330504 h 3877171"/>
              <a:gd name="connsiteX1-33" fmla="*/ 2106612 w 2128646"/>
              <a:gd name="connsiteY1-34" fmla="*/ 0 h 3877171"/>
              <a:gd name="connsiteX2-35" fmla="*/ 2128646 w 2128646"/>
              <a:gd name="connsiteY2-36" fmla="*/ 3778019 h 3877171"/>
              <a:gd name="connsiteX3-37" fmla="*/ 0 w 2128646"/>
              <a:gd name="connsiteY3-38" fmla="*/ 3877171 h 3877171"/>
              <a:gd name="connsiteX4-39" fmla="*/ 110168 w 2128646"/>
              <a:gd name="connsiteY4-40" fmla="*/ 330504 h 3877171"/>
              <a:gd name="connsiteX0-41" fmla="*/ 66100 w 2084578"/>
              <a:gd name="connsiteY0-42" fmla="*/ 330504 h 3888188"/>
              <a:gd name="connsiteX1-43" fmla="*/ 2062544 w 2084578"/>
              <a:gd name="connsiteY1-44" fmla="*/ 0 h 3888188"/>
              <a:gd name="connsiteX2-45" fmla="*/ 2084578 w 2084578"/>
              <a:gd name="connsiteY2-46" fmla="*/ 3778019 h 3888188"/>
              <a:gd name="connsiteX3-47" fmla="*/ 0 w 2084578"/>
              <a:gd name="connsiteY3-48" fmla="*/ 3888188 h 3888188"/>
              <a:gd name="connsiteX4-49" fmla="*/ 66100 w 2084578"/>
              <a:gd name="connsiteY4-50" fmla="*/ 330504 h 3888188"/>
              <a:gd name="connsiteX0-51" fmla="*/ 11016 w 2029494"/>
              <a:gd name="connsiteY0-52" fmla="*/ 330504 h 3866154"/>
              <a:gd name="connsiteX1-53" fmla="*/ 2007460 w 2029494"/>
              <a:gd name="connsiteY1-54" fmla="*/ 0 h 3866154"/>
              <a:gd name="connsiteX2-55" fmla="*/ 2029494 w 2029494"/>
              <a:gd name="connsiteY2-56" fmla="*/ 3778019 h 3866154"/>
              <a:gd name="connsiteX3-57" fmla="*/ 0 w 2029494"/>
              <a:gd name="connsiteY3-58" fmla="*/ 3866154 h 3866154"/>
              <a:gd name="connsiteX4-59" fmla="*/ 11016 w 2029494"/>
              <a:gd name="connsiteY4-60" fmla="*/ 330504 h 38661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29494" h="3866154">
                <a:moveTo>
                  <a:pt x="11016" y="330504"/>
                </a:moveTo>
                <a:lnTo>
                  <a:pt x="2007460" y="0"/>
                </a:lnTo>
                <a:lnTo>
                  <a:pt x="2029494" y="3778019"/>
                </a:lnTo>
                <a:lnTo>
                  <a:pt x="0" y="3866154"/>
                </a:lnTo>
                <a:lnTo>
                  <a:pt x="11016" y="330504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tx2">
                    <a:lumMod val="50000"/>
                  </a:schemeClr>
                </a:solidFill>
              </a:rPr>
            </a:fld>
            <a:endParaRPr lang="id-ID" sz="1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6" grpId="0" animBg="1"/>
      <p:bldP spid="37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6" name="Rectangle 35"/>
          <p:cNvSpPr/>
          <p:nvPr userDrawn="1"/>
        </p:nvSpPr>
        <p:spPr>
          <a:xfrm>
            <a:off x="0" y="0"/>
            <a:ext cx="12192000" cy="490265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TextBox 43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836092" y="920750"/>
            <a:ext cx="1483567" cy="2212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8" grpId="0" animBg="1"/>
      <p:bldP spid="44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-2" y="-23360"/>
            <a:ext cx="12187314" cy="4118293"/>
          </a:xfrm>
          <a:prstGeom prst="rect">
            <a:avLst/>
          </a:prstGeom>
          <a:pattFill prst="pct90">
            <a:fgClr>
              <a:schemeClr val="bg2">
                <a:lumMod val="2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8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TextBox 43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324" y="662473"/>
            <a:ext cx="2734983" cy="2969860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-1" fmla="*/ 0 w 2091170"/>
              <a:gd name="connsiteY0-2" fmla="*/ 317241 h 3427060"/>
              <a:gd name="connsiteX1-3" fmla="*/ 1363383 w 2091170"/>
              <a:gd name="connsiteY1-4" fmla="*/ 0 h 3427060"/>
              <a:gd name="connsiteX2-5" fmla="*/ 2091170 w 2091170"/>
              <a:gd name="connsiteY2-6" fmla="*/ 3427060 h 3427060"/>
              <a:gd name="connsiteX3-7" fmla="*/ 0 w 2091170"/>
              <a:gd name="connsiteY3-8" fmla="*/ 3427060 h 3427060"/>
              <a:gd name="connsiteX4-9" fmla="*/ 0 w 2091170"/>
              <a:gd name="connsiteY4-10" fmla="*/ 317241 h 3427060"/>
              <a:gd name="connsiteX0-11" fmla="*/ 0 w 2734983"/>
              <a:gd name="connsiteY0-12" fmla="*/ 317241 h 3427060"/>
              <a:gd name="connsiteX1-13" fmla="*/ 1363383 w 2734983"/>
              <a:gd name="connsiteY1-14" fmla="*/ 0 h 3427060"/>
              <a:gd name="connsiteX2-15" fmla="*/ 2734983 w 2734983"/>
              <a:gd name="connsiteY2-16" fmla="*/ 2521990 h 3427060"/>
              <a:gd name="connsiteX3-17" fmla="*/ 0 w 2734983"/>
              <a:gd name="connsiteY3-18" fmla="*/ 3427060 h 3427060"/>
              <a:gd name="connsiteX4-19" fmla="*/ 0 w 2734983"/>
              <a:gd name="connsiteY4-20" fmla="*/ 317241 h 3427060"/>
              <a:gd name="connsiteX0-21" fmla="*/ 0 w 2734983"/>
              <a:gd name="connsiteY0-22" fmla="*/ 317241 h 2969860"/>
              <a:gd name="connsiteX1-23" fmla="*/ 1363383 w 2734983"/>
              <a:gd name="connsiteY1-24" fmla="*/ 0 h 2969860"/>
              <a:gd name="connsiteX2-25" fmla="*/ 2734983 w 2734983"/>
              <a:gd name="connsiteY2-26" fmla="*/ 2521990 h 2969860"/>
              <a:gd name="connsiteX3-27" fmla="*/ 1408923 w 2734983"/>
              <a:gd name="connsiteY3-28" fmla="*/ 2969860 h 2969860"/>
              <a:gd name="connsiteX4-29" fmla="*/ 0 w 2734983"/>
              <a:gd name="connsiteY4-30" fmla="*/ 317241 h 29698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8" grpId="0" animBg="1"/>
      <p:bldP spid="44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04251" y="2603689"/>
            <a:ext cx="4035288" cy="2326120"/>
          </a:xfrm>
          <a:custGeom>
            <a:avLst/>
            <a:gdLst>
              <a:gd name="connsiteX0" fmla="*/ 0 w 1643062"/>
              <a:gd name="connsiteY0" fmla="*/ 0 h 1641475"/>
              <a:gd name="connsiteX1" fmla="*/ 1643062 w 1643062"/>
              <a:gd name="connsiteY1" fmla="*/ 0 h 1641475"/>
              <a:gd name="connsiteX2" fmla="*/ 1643062 w 1643062"/>
              <a:gd name="connsiteY2" fmla="*/ 1641475 h 1641475"/>
              <a:gd name="connsiteX3" fmla="*/ 0 w 1643062"/>
              <a:gd name="connsiteY3" fmla="*/ 1641475 h 1641475"/>
              <a:gd name="connsiteX4" fmla="*/ 0 w 1643062"/>
              <a:gd name="connsiteY4" fmla="*/ 0 h 1641475"/>
              <a:gd name="connsiteX0-1" fmla="*/ 0 w 3073678"/>
              <a:gd name="connsiteY0-2" fmla="*/ 0 h 1641475"/>
              <a:gd name="connsiteX1-3" fmla="*/ 3073678 w 3073678"/>
              <a:gd name="connsiteY1-4" fmla="*/ 799470 h 1641475"/>
              <a:gd name="connsiteX2-5" fmla="*/ 1643062 w 3073678"/>
              <a:gd name="connsiteY2-6" fmla="*/ 1641475 h 1641475"/>
              <a:gd name="connsiteX3-7" fmla="*/ 0 w 3073678"/>
              <a:gd name="connsiteY3-8" fmla="*/ 1641475 h 1641475"/>
              <a:gd name="connsiteX4-9" fmla="*/ 0 w 3073678"/>
              <a:gd name="connsiteY4-10" fmla="*/ 0 h 1641475"/>
              <a:gd name="connsiteX0-11" fmla="*/ 1592747 w 3073678"/>
              <a:gd name="connsiteY0-12" fmla="*/ 0 h 1687194"/>
              <a:gd name="connsiteX1-13" fmla="*/ 3073678 w 3073678"/>
              <a:gd name="connsiteY1-14" fmla="*/ 845189 h 1687194"/>
              <a:gd name="connsiteX2-15" fmla="*/ 1643062 w 3073678"/>
              <a:gd name="connsiteY2-16" fmla="*/ 1687194 h 1687194"/>
              <a:gd name="connsiteX3-17" fmla="*/ 0 w 3073678"/>
              <a:gd name="connsiteY3-18" fmla="*/ 1687194 h 1687194"/>
              <a:gd name="connsiteX4-19" fmla="*/ 1592747 w 3073678"/>
              <a:gd name="connsiteY4-20" fmla="*/ 0 h 1687194"/>
              <a:gd name="connsiteX0-21" fmla="*/ 2584174 w 4065105"/>
              <a:gd name="connsiteY0-22" fmla="*/ 0 h 1687194"/>
              <a:gd name="connsiteX1-23" fmla="*/ 4065105 w 4065105"/>
              <a:gd name="connsiteY1-24" fmla="*/ 845189 h 1687194"/>
              <a:gd name="connsiteX2-25" fmla="*/ 2634489 w 4065105"/>
              <a:gd name="connsiteY2-26" fmla="*/ 1687194 h 1687194"/>
              <a:gd name="connsiteX3-27" fmla="*/ 0 w 4065105"/>
              <a:gd name="connsiteY3-28" fmla="*/ 1491233 h 1687194"/>
              <a:gd name="connsiteX4-29" fmla="*/ 2584174 w 4065105"/>
              <a:gd name="connsiteY4-30" fmla="*/ 0 h 1687194"/>
              <a:gd name="connsiteX0-31" fmla="*/ 2584174 w 4065105"/>
              <a:gd name="connsiteY0-32" fmla="*/ 0 h 2326120"/>
              <a:gd name="connsiteX1-33" fmla="*/ 4065105 w 4065105"/>
              <a:gd name="connsiteY1-34" fmla="*/ 845189 h 2326120"/>
              <a:gd name="connsiteX2-35" fmla="*/ 1431236 w 4065105"/>
              <a:gd name="connsiteY2-36" fmla="*/ 2326120 h 2326120"/>
              <a:gd name="connsiteX3-37" fmla="*/ 0 w 4065105"/>
              <a:gd name="connsiteY3-38" fmla="*/ 1491233 h 2326120"/>
              <a:gd name="connsiteX4-39" fmla="*/ 2584174 w 4065105"/>
              <a:gd name="connsiteY4-40" fmla="*/ 0 h 2326120"/>
              <a:gd name="connsiteX0-41" fmla="*/ 2584174 w 4035288"/>
              <a:gd name="connsiteY0-42" fmla="*/ 0 h 2326120"/>
              <a:gd name="connsiteX1-43" fmla="*/ 4035288 w 4035288"/>
              <a:gd name="connsiteY1-44" fmla="*/ 855128 h 2326120"/>
              <a:gd name="connsiteX2-45" fmla="*/ 1431236 w 4035288"/>
              <a:gd name="connsiteY2-46" fmla="*/ 2326120 h 2326120"/>
              <a:gd name="connsiteX3-47" fmla="*/ 0 w 4035288"/>
              <a:gd name="connsiteY3-48" fmla="*/ 1491233 h 2326120"/>
              <a:gd name="connsiteX4-49" fmla="*/ 2584174 w 4035288"/>
              <a:gd name="connsiteY4-50" fmla="*/ 0 h 23261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35288" h="2326120">
                <a:moveTo>
                  <a:pt x="2584174" y="0"/>
                </a:moveTo>
                <a:lnTo>
                  <a:pt x="4035288" y="855128"/>
                </a:lnTo>
                <a:lnTo>
                  <a:pt x="1431236" y="2326120"/>
                </a:lnTo>
                <a:lnTo>
                  <a:pt x="0" y="1491233"/>
                </a:lnTo>
                <a:lnTo>
                  <a:pt x="2584174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432"/>
            <a:ext cx="12192000" cy="3098964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5"/>
          <p:cNvSpPr/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V="1">
            <a:off x="0" y="4152122"/>
            <a:ext cx="12192000" cy="270587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1783861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1783861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1783861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1783861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7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TextBox 37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7" grpId="0" animBg="1"/>
      <p:bldP spid="38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 userDrawn="1"/>
        </p:nvSpPr>
        <p:spPr bwMode="auto">
          <a:xfrm>
            <a:off x="10848975" y="0"/>
            <a:ext cx="496676" cy="533400"/>
          </a:xfrm>
          <a:custGeom>
            <a:avLst/>
            <a:gdLst>
              <a:gd name="T0" fmla="*/ 0 w 346"/>
              <a:gd name="T1" fmla="*/ 0 h 372"/>
              <a:gd name="T2" fmla="*/ 0 w 346"/>
              <a:gd name="T3" fmla="*/ 269 h 372"/>
              <a:gd name="T4" fmla="*/ 17 w 346"/>
              <a:gd name="T5" fmla="*/ 298 h 372"/>
              <a:gd name="T6" fmla="*/ 155 w 346"/>
              <a:gd name="T7" fmla="*/ 367 h 372"/>
              <a:gd name="T8" fmla="*/ 191 w 346"/>
              <a:gd name="T9" fmla="*/ 367 h 372"/>
              <a:gd name="T10" fmla="*/ 328 w 346"/>
              <a:gd name="T11" fmla="*/ 298 h 372"/>
              <a:gd name="T12" fmla="*/ 346 w 346"/>
              <a:gd name="T13" fmla="*/ 269 h 372"/>
              <a:gd name="T14" fmla="*/ 346 w 346"/>
              <a:gd name="T15" fmla="*/ 0 h 372"/>
              <a:gd name="T16" fmla="*/ 0 w 346"/>
              <a:gd name="T17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6" h="372">
                <a:moveTo>
                  <a:pt x="0" y="0"/>
                </a:moveTo>
                <a:cubicBezTo>
                  <a:pt x="0" y="269"/>
                  <a:pt x="0" y="269"/>
                  <a:pt x="0" y="269"/>
                </a:cubicBezTo>
                <a:cubicBezTo>
                  <a:pt x="0" y="280"/>
                  <a:pt x="8" y="293"/>
                  <a:pt x="17" y="298"/>
                </a:cubicBezTo>
                <a:cubicBezTo>
                  <a:pt x="155" y="367"/>
                  <a:pt x="155" y="367"/>
                  <a:pt x="155" y="367"/>
                </a:cubicBezTo>
                <a:cubicBezTo>
                  <a:pt x="165" y="372"/>
                  <a:pt x="181" y="372"/>
                  <a:pt x="191" y="367"/>
                </a:cubicBezTo>
                <a:cubicBezTo>
                  <a:pt x="328" y="298"/>
                  <a:pt x="328" y="298"/>
                  <a:pt x="328" y="298"/>
                </a:cubicBezTo>
                <a:cubicBezTo>
                  <a:pt x="338" y="293"/>
                  <a:pt x="346" y="280"/>
                  <a:pt x="346" y="269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0897579" y="9376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fld>
            <a:endParaRPr lang="id-ID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4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/>
          <a:srcRect l="2599" r="5874" b="5262"/>
          <a:stretch>
            <a:fillRect/>
          </a:stretch>
        </p:blipFill>
        <p:spPr>
          <a:xfrm>
            <a:off x="4707" y="5867400"/>
            <a:ext cx="12192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6" name="Freeform 25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9" name="Freeform 28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1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6" name="Freeform 25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9" name="Freeform 28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1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/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5"/>
          <p:cNvSpPr/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5"/>
          <p:cNvSpPr/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5"/>
          <p:cNvSpPr/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5"/>
          <p:cNvSpPr/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Freeform 5"/>
          <p:cNvSpPr/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5"/>
          <p:cNvSpPr/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Freeform 5"/>
          <p:cNvSpPr/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Freeform 5"/>
          <p:cNvSpPr/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Freeform 5"/>
          <p:cNvSpPr/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Freeform 5"/>
          <p:cNvSpPr/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6" name="Freeform 25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9" name="Freeform 28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1" name="Freeform 5"/>
          <p:cNvSpPr/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 userDrawn="1"/>
        </p:nvSpPr>
        <p:spPr bwMode="auto">
          <a:xfrm>
            <a:off x="0" y="1"/>
            <a:ext cx="1705511" cy="17055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Freeform 5"/>
          <p:cNvSpPr/>
          <p:nvPr userDrawn="1"/>
        </p:nvSpPr>
        <p:spPr bwMode="auto">
          <a:xfrm>
            <a:off x="1977028" y="1135987"/>
            <a:ext cx="617966" cy="61796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Freeform 5"/>
          <p:cNvSpPr/>
          <p:nvPr userDrawn="1"/>
        </p:nvSpPr>
        <p:spPr bwMode="auto">
          <a:xfrm>
            <a:off x="2539255" y="570065"/>
            <a:ext cx="422939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Freeform 5"/>
          <p:cNvSpPr/>
          <p:nvPr userDrawn="1"/>
        </p:nvSpPr>
        <p:spPr bwMode="auto">
          <a:xfrm>
            <a:off x="2866511" y="1311026"/>
            <a:ext cx="680062" cy="680062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Freeform 5"/>
          <p:cNvSpPr/>
          <p:nvPr userDrawn="1"/>
        </p:nvSpPr>
        <p:spPr bwMode="auto">
          <a:xfrm>
            <a:off x="1958065" y="406092"/>
            <a:ext cx="327946" cy="32794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Freeform 5"/>
          <p:cNvSpPr/>
          <p:nvPr userDrawn="1"/>
        </p:nvSpPr>
        <p:spPr bwMode="auto">
          <a:xfrm>
            <a:off x="1284927" y="1968947"/>
            <a:ext cx="841167" cy="8411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Freeform 5"/>
          <p:cNvSpPr/>
          <p:nvPr userDrawn="1"/>
        </p:nvSpPr>
        <p:spPr bwMode="auto">
          <a:xfrm>
            <a:off x="641601" y="1863888"/>
            <a:ext cx="422939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5"/>
          <p:cNvSpPr/>
          <p:nvPr userDrawn="1"/>
        </p:nvSpPr>
        <p:spPr bwMode="auto">
          <a:xfrm rot="5400000" flipH="1">
            <a:off x="110770" y="15095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50397" y="22142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r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9A6F-AD35-41C1-8752-155A168E8ABC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40.jpe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15.png"/><Relationship Id="rId6" Type="http://schemas.openxmlformats.org/officeDocument/2006/relationships/image" Target="../media/image14.wm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15" y="1160872"/>
            <a:ext cx="5391150" cy="476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321" y="3946995"/>
            <a:ext cx="5935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cap="small" dirty="0" smtClean="0">
                <a:latin typeface="Raleway" panose="020B0003030101060003" pitchFamily="34" charset="0"/>
              </a:rPr>
              <a:t>Introduction to IoT</a:t>
            </a:r>
            <a:endParaRPr lang="id-ID" sz="4800" cap="small" dirty="0">
              <a:latin typeface="Raleway" panose="020B0003030101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3253" y="6325882"/>
            <a:ext cx="21021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83" y="1272619"/>
            <a:ext cx="9279884" cy="450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Looming Opportunity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500549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cap="small" dirty="0" smtClean="0">
                <a:latin typeface="Raleway" panose="020B0003030101060003" pitchFamily="34" charset="0"/>
              </a:rPr>
              <a:t>Applications of </a:t>
            </a:r>
            <a:r>
              <a:rPr lang="en-IN" sz="3200" b="1" cap="small" dirty="0" err="1" smtClean="0">
                <a:latin typeface="Raleway" panose="020B0003030101060003" pitchFamily="34" charset="0"/>
              </a:rPr>
              <a:t>IoT</a:t>
            </a:r>
            <a:endParaRPr lang="id-ID" sz="3200" b="1" cap="small" dirty="0">
              <a:latin typeface="Raleway" panose="020B00030301010600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27" y="1121819"/>
            <a:ext cx="8174768" cy="532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Applications : Intelligent Home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01290" y="0"/>
            <a:ext cx="11300333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3617"/>
            <a:ext cx="11293311" cy="686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-37841"/>
            <a:ext cx="11246176" cy="6933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-4666"/>
            <a:ext cx="11321591" cy="686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94779" y="0"/>
            <a:ext cx="113221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15573"/>
            <a:ext cx="11255604" cy="6826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-21253"/>
            <a:ext cx="11340444" cy="690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3920" y="1487706"/>
            <a:ext cx="29466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chemeClr val="accent1"/>
                </a:solidFill>
                <a:latin typeface="Raleway" panose="020B0003030101060003" pitchFamily="34" charset="0"/>
              </a:rPr>
              <a:t>Network of Physical Objects</a:t>
            </a:r>
            <a:endParaRPr lang="id-ID" sz="1600" b="1" dirty="0">
              <a:solidFill>
                <a:schemeClr val="accent1"/>
              </a:solidFill>
              <a:latin typeface="Raleway" panose="020B00030301010600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905" y="1989121"/>
            <a:ext cx="98455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400" dirty="0" smtClean="0">
                <a:latin typeface="Raleway" panose="020B0003030101060003" pitchFamily="34" charset="0"/>
              </a:rPr>
              <a:t>Internet of Things (</a:t>
            </a:r>
            <a:r>
              <a:rPr lang="en-IN" sz="2400" dirty="0" err="1" smtClean="0">
                <a:latin typeface="Raleway" panose="020B0003030101060003" pitchFamily="34" charset="0"/>
              </a:rPr>
              <a:t>IoT</a:t>
            </a:r>
            <a:r>
              <a:rPr lang="en-IN" sz="2400" dirty="0" smtClean="0">
                <a:latin typeface="Raleway" panose="020B0003030101060003" pitchFamily="34" charset="0"/>
              </a:rPr>
              <a:t>) comprises </a:t>
            </a:r>
            <a:r>
              <a:rPr lang="en-IN" sz="2400" dirty="0" smtClean="0">
                <a:solidFill>
                  <a:srgbClr val="FF0000"/>
                </a:solidFill>
                <a:latin typeface="Raleway" panose="020B0003030101060003" pitchFamily="34" charset="0"/>
              </a:rPr>
              <a:t>things</a:t>
            </a:r>
            <a:r>
              <a:rPr lang="en-IN" sz="2400" dirty="0" smtClean="0">
                <a:latin typeface="Raleway" panose="020B0003030101060003" pitchFamily="34" charset="0"/>
              </a:rPr>
              <a:t> that  have unique identities and are connected to the Internet </a:t>
            </a: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400" dirty="0" smtClean="0">
                <a:latin typeface="Raleway" panose="020B0003030101060003" pitchFamily="34" charset="0"/>
              </a:rPr>
              <a:t>The focus on </a:t>
            </a:r>
            <a:r>
              <a:rPr lang="en-IN" sz="2400" dirty="0" err="1" smtClean="0">
                <a:latin typeface="Raleway" panose="020B0003030101060003" pitchFamily="34" charset="0"/>
              </a:rPr>
              <a:t>IoT</a:t>
            </a:r>
            <a:r>
              <a:rPr lang="en-IN" sz="2400" dirty="0" smtClean="0">
                <a:latin typeface="Raleway" panose="020B0003030101060003" pitchFamily="34" charset="0"/>
              </a:rPr>
              <a:t> is in the configuration, control and networking via the Internet of devices or “Things” that are traditionally not associated with the internet</a:t>
            </a:r>
            <a:endParaRPr lang="en-IN" sz="2400" dirty="0" smtClean="0">
              <a:latin typeface="Raleway" panose="020B0003030101060003" pitchFamily="34" charset="0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400" dirty="0" err="1" smtClean="0">
                <a:latin typeface="Raleway" panose="020B0003030101060003" pitchFamily="34" charset="0"/>
              </a:rPr>
              <a:t>Eg</a:t>
            </a:r>
            <a:r>
              <a:rPr lang="en-IN" sz="2400" dirty="0" smtClean="0">
                <a:latin typeface="Raleway" panose="020B0003030101060003" pitchFamily="34" charset="0"/>
              </a:rPr>
              <a:t>: pump, utility meter, car engine</a:t>
            </a:r>
            <a:endParaRPr lang="en-IN" sz="2400" dirty="0" smtClean="0">
              <a:latin typeface="Raleway" panose="020B0003030101060003" pitchFamily="34" charset="0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</a:pP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400" dirty="0" err="1" smtClean="0">
                <a:latin typeface="Raleway" panose="020B0003030101060003" pitchFamily="34" charset="0"/>
              </a:rPr>
              <a:t>IoT</a:t>
            </a:r>
            <a:r>
              <a:rPr lang="en-IN" sz="2400" dirty="0" smtClean="0">
                <a:latin typeface="Raleway" panose="020B0003030101060003" pitchFamily="34" charset="0"/>
              </a:rPr>
              <a:t> is a new revolution in the capabilities of the </a:t>
            </a:r>
            <a:r>
              <a:rPr lang="en-IN" sz="2400" dirty="0" smtClean="0">
                <a:solidFill>
                  <a:srgbClr val="FF0000"/>
                </a:solidFill>
                <a:latin typeface="Raleway" panose="020B0003030101060003" pitchFamily="34" charset="0"/>
              </a:rPr>
              <a:t>endpoints that are connected to the internet</a:t>
            </a:r>
            <a:endParaRPr lang="en-IN" sz="2400" dirty="0">
              <a:solidFill>
                <a:srgbClr val="FF0000"/>
              </a:solidFill>
              <a:latin typeface="Raleway" panose="020B0003030101060003" pitchFamily="34" charset="0"/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en-IN" sz="200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000" b="1" dirty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</a:rPr>
              <a:t> </a:t>
            </a:r>
            <a:endParaRPr lang="en-IN" sz="2000" b="1" dirty="0">
              <a:solidFill>
                <a:schemeClr val="tx2"/>
              </a:solidFill>
              <a:latin typeface="Raleway" panose="020B00030301010600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0"/>
            <a:ext cx="1132159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023" y="-6775"/>
            <a:ext cx="11271862" cy="686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69" y="1809945"/>
            <a:ext cx="11679825" cy="452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Applications : Transportation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Applications : (BMTC)Transportation</a:t>
            </a:r>
            <a:endParaRPr lang="en-US" dirty="0"/>
          </a:p>
        </p:txBody>
      </p:sp>
      <p:pic>
        <p:nvPicPr>
          <p:cNvPr id="1026" name="Picture 2" descr="C:\Users\Dr.Kayarvizhy\Downloads\2016-05-25-PHOTO-00000096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18858" y="788016"/>
            <a:ext cx="7145382" cy="59299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141515"/>
            <a:ext cx="11204027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Supply Chain Management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749040" y="1567543"/>
            <a:ext cx="802059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800" dirty="0">
                <a:latin typeface="Raleway" panose="020B0003030101060003" pitchFamily="34" charset="0"/>
              </a:rPr>
              <a:t> </a:t>
            </a:r>
            <a:r>
              <a:rPr lang="en-US" sz="2800" dirty="0" smtClean="0">
                <a:latin typeface="Raleway" panose="020B0003030101060003" pitchFamily="34" charset="0"/>
              </a:rPr>
              <a:t>Logistic</a:t>
            </a:r>
            <a:endParaRPr lang="en-US" sz="28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</a:pPr>
            <a:endParaRPr lang="en-US" sz="28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US" sz="2800" dirty="0" smtClean="0">
                <a:latin typeface="Raleway" panose="020B0003030101060003" pitchFamily="34" charset="0"/>
              </a:rPr>
              <a:t>Product Design</a:t>
            </a:r>
            <a:endParaRPr lang="en-US" sz="28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US" sz="28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US" sz="2800" dirty="0" smtClean="0">
                <a:latin typeface="Raleway" panose="020B0003030101060003" pitchFamily="34" charset="0"/>
              </a:rPr>
              <a:t>Warehouse</a:t>
            </a:r>
            <a:endParaRPr lang="en-US" sz="28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US" sz="28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US" sz="2800" dirty="0">
                <a:latin typeface="Raleway" panose="020B0003030101060003" pitchFamily="34" charset="0"/>
              </a:rPr>
              <a:t> </a:t>
            </a:r>
            <a:r>
              <a:rPr lang="en-US" sz="2800" dirty="0" smtClean="0">
                <a:latin typeface="Raleway" panose="020B0003030101060003" pitchFamily="34" charset="0"/>
              </a:rPr>
              <a:t>Manufacturing</a:t>
            </a:r>
            <a:endParaRPr lang="en-US" sz="28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US" sz="20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</a:pPr>
            <a:endParaRPr lang="en-US" sz="2000" dirty="0">
              <a:latin typeface="Raleway" panose="020B00030301010600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/>
          <p:nvPr/>
        </p:nvGrpSpPr>
        <p:grpSpPr>
          <a:xfrm>
            <a:off x="3448091" y="940526"/>
            <a:ext cx="7681465" cy="5600831"/>
            <a:chOff x="3835045" y="1084780"/>
            <a:chExt cx="8069407" cy="5661077"/>
          </a:xfrm>
        </p:grpSpPr>
        <p:sp>
          <p:nvSpPr>
            <p:cNvPr id="7" name="TextBox 6"/>
            <p:cNvSpPr txBox="1"/>
            <p:nvPr/>
          </p:nvSpPr>
          <p:spPr>
            <a:xfrm>
              <a:off x="3835046" y="1812571"/>
              <a:ext cx="2539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003030101060003" pitchFamily="34" charset="0"/>
                </a:rPr>
                <a:t>Integrated Application</a:t>
              </a:r>
              <a:endPara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35046" y="2896623"/>
              <a:ext cx="2539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003030101060003" pitchFamily="34" charset="0"/>
                </a:rPr>
                <a:t>Information Processing</a:t>
              </a:r>
              <a:endPara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35045" y="4626219"/>
              <a:ext cx="2539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003030101060003" pitchFamily="34" charset="0"/>
                </a:rPr>
                <a:t>Network Construction</a:t>
              </a:r>
              <a:endPara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35046" y="6355816"/>
              <a:ext cx="2539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aleway" panose="020B0003030101060003" pitchFamily="34" charset="0"/>
                </a:rPr>
                <a:t>Sensing &amp; Identification</a:t>
              </a:r>
              <a:endPara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4" name="Group 10"/>
            <p:cNvGrpSpPr/>
            <p:nvPr/>
          </p:nvGrpSpPr>
          <p:grpSpPr>
            <a:xfrm>
              <a:off x="6374799" y="1084780"/>
              <a:ext cx="5529653" cy="5661077"/>
              <a:chOff x="2242747" y="1196923"/>
              <a:chExt cx="5529653" cy="5661077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7741" y="1196923"/>
                <a:ext cx="5334000" cy="5609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379570" y="1932801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Smart Grid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93970" y="1932801"/>
                <a:ext cx="12686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Green Building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34000" y="1932801"/>
                <a:ext cx="16496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Smart Transport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503770" y="1932801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err="1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Env</a:t>
                </a: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. Monitor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286000" y="3073055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Data Center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79570" y="3075801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Search Engine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370170" y="3075801"/>
                <a:ext cx="12686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Smart Decision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86400" y="3075801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Info. Security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503770" y="3075801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Data Mining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200400" y="4343400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WWAN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150970" y="5410200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WPAN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894170" y="4397461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WMAN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970370" y="5464261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WLAN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522570" y="5133201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Internet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242747" y="6578255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GPS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455770" y="6581001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Smart Device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674970" y="6581001"/>
                <a:ext cx="12686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RFID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38800" y="6581001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Sensor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656170" y="6581001"/>
                <a:ext cx="1116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en-US" sz="1200" dirty="0" smtClean="0">
                    <a:solidFill>
                      <a:srgbClr val="2F2B20"/>
                    </a:solidFill>
                    <a:latin typeface="Calibri" panose="020F0502020204030204"/>
                    <a:ea typeface="+mn-ea"/>
                  </a:rPr>
                  <a:t>Sensor</a:t>
                </a:r>
                <a:endParaRPr lang="en-US" sz="1200" dirty="0">
                  <a:solidFill>
                    <a:srgbClr val="2F2B20"/>
                  </a:solidFill>
                  <a:latin typeface="Calibri" panose="020F0502020204030204"/>
                  <a:ea typeface="+mn-ea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Architecture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946995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cap="small" dirty="0" smtClean="0">
                <a:latin typeface="Raleway" panose="020B0003030101060003" pitchFamily="34" charset="0"/>
              </a:rPr>
              <a:t>IoT Technologies</a:t>
            </a:r>
            <a:endParaRPr lang="id-ID" sz="4800" cap="small" dirty="0">
              <a:latin typeface="Raleway" panose="020B00030301010600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253" y="6325882"/>
            <a:ext cx="21021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Technologies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905" y="1715738"/>
            <a:ext cx="98455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000" dirty="0">
                <a:latin typeface="Raleway" panose="020B0003030101060003" pitchFamily="34" charset="0"/>
              </a:rPr>
              <a:t> </a:t>
            </a:r>
            <a:r>
              <a:rPr lang="en-US" sz="2000" dirty="0" smtClean="0">
                <a:latin typeface="Raleway" panose="020B0003030101060003" pitchFamily="34" charset="0"/>
              </a:rPr>
              <a:t>Hardware (Device)</a:t>
            </a:r>
            <a:endParaRPr lang="en-US" sz="20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US" sz="20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US" sz="2000" dirty="0" smtClean="0">
                <a:latin typeface="Raleway" panose="020B0003030101060003" pitchFamily="34" charset="0"/>
              </a:rPr>
              <a:t> Communication Technology</a:t>
            </a:r>
            <a:endParaRPr lang="en-US" sz="20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US" sz="20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US" sz="2000" dirty="0" smtClean="0">
                <a:latin typeface="Raleway" panose="020B0003030101060003" pitchFamily="34" charset="0"/>
              </a:rPr>
              <a:t>Protocols for </a:t>
            </a:r>
            <a:r>
              <a:rPr lang="en-US" sz="2000" dirty="0" err="1" smtClean="0">
                <a:latin typeface="Raleway" panose="020B0003030101060003" pitchFamily="34" charset="0"/>
              </a:rPr>
              <a:t>IoT</a:t>
            </a:r>
            <a:endParaRPr lang="en-US" sz="20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US" sz="20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US" sz="2000" dirty="0">
                <a:latin typeface="Raleway" panose="020B0003030101060003" pitchFamily="34" charset="0"/>
              </a:rPr>
              <a:t> Software (IDE)</a:t>
            </a:r>
            <a:endParaRPr lang="en-US" sz="20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US" sz="20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US" sz="2000" dirty="0">
                <a:latin typeface="Raleway" panose="020B0003030101060003" pitchFamily="34" charset="0"/>
              </a:rPr>
              <a:t> Cloud Platforms</a:t>
            </a:r>
            <a:endParaRPr lang="en-US" sz="2000" dirty="0">
              <a:latin typeface="Raleway" panose="020B00030301010600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blog.arduino.cc/wp-content/uploads/2012/05/ArduinoUno_R3_Pinouts_60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5" y="3168337"/>
            <a:ext cx="4298830" cy="33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cdn-shop.adafruit.com/970x728/1278-0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2" t="18378" r="13794" b="18829"/>
          <a:stretch>
            <a:fillRect/>
          </a:stretch>
        </p:blipFill>
        <p:spPr bwMode="auto">
          <a:xfrm>
            <a:off x="4222630" y="1508948"/>
            <a:ext cx="2695755" cy="178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319" y="4029638"/>
            <a:ext cx="3407271" cy="2294884"/>
          </a:xfrm>
          <a:prstGeom prst="rect">
            <a:avLst/>
          </a:prstGeom>
        </p:spPr>
      </p:pic>
      <p:pic>
        <p:nvPicPr>
          <p:cNvPr id="9" name="Picture 2" descr="https://upload.wikimedia.org/wikipedia/commons/1/15/Embedded_World_2014_Intel_Galileo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50" y="1972108"/>
            <a:ext cx="3708446" cy="263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18385" y="1539987"/>
            <a:ext cx="1301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dirty="0" err="1" smtClean="0">
                <a:solidFill>
                  <a:srgbClr val="2F2B20"/>
                </a:solidFill>
                <a:latin typeface="Calibri" panose="020F0502020204030204"/>
                <a:ea typeface="+mn-ea"/>
              </a:rPr>
              <a:t>Beaglebone</a:t>
            </a:r>
            <a:r>
              <a:rPr lang="en-US" sz="1200" dirty="0" smtClean="0">
                <a:solidFill>
                  <a:srgbClr val="2F2B20"/>
                </a:solidFill>
                <a:latin typeface="Calibri" panose="020F0502020204030204"/>
                <a:ea typeface="+mn-ea"/>
              </a:rPr>
              <a:t> black</a:t>
            </a:r>
            <a:endParaRPr lang="en-US" sz="1200" dirty="0">
              <a:solidFill>
                <a:srgbClr val="2F2B20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0590" y="5349155"/>
            <a:ext cx="1301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dirty="0" smtClean="0">
                <a:solidFill>
                  <a:srgbClr val="2F2B20"/>
                </a:solidFill>
                <a:latin typeface="Calibri" panose="020F0502020204030204"/>
                <a:ea typeface="+mn-ea"/>
              </a:rPr>
              <a:t>Raspberry Pi</a:t>
            </a:r>
            <a:endParaRPr lang="en-US" sz="1200" dirty="0">
              <a:solidFill>
                <a:srgbClr val="2F2B20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15577" y="4472642"/>
            <a:ext cx="1301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dirty="0" smtClean="0">
                <a:solidFill>
                  <a:srgbClr val="2F2B20"/>
                </a:solidFill>
                <a:latin typeface="Calibri" panose="020F0502020204030204"/>
                <a:ea typeface="+mn-ea"/>
              </a:rPr>
              <a:t>Intel Galileo</a:t>
            </a:r>
            <a:endParaRPr lang="en-US" sz="1200" dirty="0">
              <a:solidFill>
                <a:srgbClr val="2F2B20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4604" y="6044182"/>
            <a:ext cx="1301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dirty="0" smtClean="0">
                <a:solidFill>
                  <a:srgbClr val="2F2B20"/>
                </a:solidFill>
                <a:latin typeface="Calibri" panose="020F0502020204030204"/>
                <a:ea typeface="+mn-ea"/>
              </a:rPr>
              <a:t>Arduino Uno</a:t>
            </a:r>
            <a:endParaRPr lang="en-US" sz="1200" dirty="0">
              <a:solidFill>
                <a:srgbClr val="2F2B20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Smart Objects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startingelectronics.org/beginners/start-electronics-now/tut14-arduino-LCD-thermometer/arduino-lcd-thermometer-big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824" y="1962509"/>
            <a:ext cx="809653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Connection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3920" y="1487706"/>
            <a:ext cx="29466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chemeClr val="accent1"/>
                </a:solidFill>
                <a:latin typeface="Raleway" panose="020B0003030101060003" pitchFamily="34" charset="0"/>
              </a:rPr>
              <a:t>Network of Physical Objects</a:t>
            </a:r>
            <a:endParaRPr lang="id-ID" sz="1600" b="1" dirty="0">
              <a:solidFill>
                <a:schemeClr val="accent1"/>
              </a:solidFill>
              <a:latin typeface="Raleway" panose="020B00030301010600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905" y="1989121"/>
            <a:ext cx="98455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75000"/>
                </a:schemeClr>
              </a:buClr>
            </a:pPr>
            <a:endParaRPr lang="en-IN" sz="240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</a:endParaRPr>
          </a:p>
          <a:p>
            <a:pPr marL="342900" indent="-342900" algn="just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400" b="1" dirty="0" smtClean="0">
                <a:latin typeface="Raleway" panose="020B0003030101060003" pitchFamily="34" charset="0"/>
              </a:rPr>
              <a:t>The Scope of </a:t>
            </a:r>
            <a:r>
              <a:rPr lang="en-IN" sz="2400" b="1" dirty="0" err="1" smtClean="0">
                <a:latin typeface="Raleway" panose="020B0003030101060003" pitchFamily="34" charset="0"/>
              </a:rPr>
              <a:t>IoT</a:t>
            </a:r>
            <a:r>
              <a:rPr lang="en-IN" sz="2400" b="1" dirty="0" smtClean="0">
                <a:latin typeface="Raleway" panose="020B0003030101060003" pitchFamily="34" charset="0"/>
              </a:rPr>
              <a:t> is </a:t>
            </a:r>
            <a:r>
              <a:rPr lang="en-IN" sz="2400" b="1" dirty="0" smtClean="0">
                <a:solidFill>
                  <a:srgbClr val="FF0000"/>
                </a:solidFill>
                <a:latin typeface="Raleway" panose="020B0003030101060003" pitchFamily="34" charset="0"/>
              </a:rPr>
              <a:t>not limited to </a:t>
            </a:r>
            <a:r>
              <a:rPr lang="en-IN" sz="2400" b="1" dirty="0" smtClean="0">
                <a:latin typeface="Raleway" panose="020B0003030101060003" pitchFamily="34" charset="0"/>
              </a:rPr>
              <a:t>just </a:t>
            </a:r>
            <a:r>
              <a:rPr lang="en-IN" sz="2400" b="1" dirty="0" smtClean="0">
                <a:solidFill>
                  <a:srgbClr val="FF0000"/>
                </a:solidFill>
                <a:latin typeface="Raleway" panose="020B0003030101060003" pitchFamily="34" charset="0"/>
              </a:rPr>
              <a:t>connecting things </a:t>
            </a:r>
            <a:r>
              <a:rPr lang="en-IN" sz="2400" b="1" dirty="0" smtClean="0">
                <a:latin typeface="Raleway" panose="020B0003030101060003" pitchFamily="34" charset="0"/>
              </a:rPr>
              <a:t>(device, appliances, machines) to the Internet</a:t>
            </a:r>
            <a:endParaRPr lang="en-IN" sz="2400" b="1" dirty="0" smtClean="0">
              <a:latin typeface="Raleway" panose="020B0003030101060003" pitchFamily="34" charset="0"/>
            </a:endParaRPr>
          </a:p>
          <a:p>
            <a:pPr marL="342900" indent="-342900" algn="just">
              <a:buClr>
                <a:schemeClr val="accent1">
                  <a:lumMod val="75000"/>
                </a:schemeClr>
              </a:buClr>
            </a:pPr>
            <a:endParaRPr lang="en-IN" sz="2400" b="1" dirty="0" smtClean="0">
              <a:latin typeface="Raleway" panose="020B0003030101060003" pitchFamily="34" charset="0"/>
            </a:endParaRPr>
          </a:p>
          <a:p>
            <a:pPr marL="342900" indent="-342900" algn="just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400" b="1" dirty="0" err="1" smtClean="0">
                <a:latin typeface="Raleway" panose="020B0003030101060003" pitchFamily="34" charset="0"/>
              </a:rPr>
              <a:t>IoT</a:t>
            </a:r>
            <a:r>
              <a:rPr lang="en-IN" sz="2400" b="1" dirty="0" smtClean="0">
                <a:latin typeface="Raleway" panose="020B0003030101060003" pitchFamily="34" charset="0"/>
              </a:rPr>
              <a:t> allows these things to </a:t>
            </a:r>
            <a:r>
              <a:rPr lang="en-IN" sz="2400" b="1" dirty="0" smtClean="0">
                <a:solidFill>
                  <a:srgbClr val="FF0000"/>
                </a:solidFill>
                <a:latin typeface="Raleway" panose="020B0003030101060003" pitchFamily="34" charset="0"/>
              </a:rPr>
              <a:t>communicate and exchange data </a:t>
            </a:r>
            <a:r>
              <a:rPr lang="en-IN" sz="2400" b="1" dirty="0" smtClean="0">
                <a:latin typeface="Raleway" panose="020B0003030101060003" pitchFamily="34" charset="0"/>
              </a:rPr>
              <a:t>(control&amp; information)</a:t>
            </a:r>
            <a:endParaRPr lang="en-IN" sz="2400" b="1" dirty="0" smtClean="0">
              <a:latin typeface="Raleway" panose="020B0003030101060003" pitchFamily="34" charset="0"/>
            </a:endParaRPr>
          </a:p>
          <a:p>
            <a:pPr marL="342900" indent="-342900" algn="just">
              <a:buClr>
                <a:schemeClr val="accent1">
                  <a:lumMod val="75000"/>
                </a:schemeClr>
              </a:buClr>
            </a:pPr>
            <a:endParaRPr lang="en-IN" sz="2400" b="1" dirty="0" smtClean="0">
              <a:latin typeface="Raleway" panose="020B0003030101060003" pitchFamily="34" charset="0"/>
            </a:endParaRPr>
          </a:p>
          <a:p>
            <a:pPr marL="342900" indent="-342900" algn="just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400" b="1" dirty="0" smtClean="0">
                <a:latin typeface="Raleway" panose="020B0003030101060003" pitchFamily="34" charset="0"/>
              </a:rPr>
              <a:t>Processing on these data will provide us various applications towards a common user or machine goal</a:t>
            </a:r>
            <a:endParaRPr lang="en-IN" sz="2400" b="1" dirty="0">
              <a:latin typeface="Raleway" panose="020B00030301010600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67039" y="855482"/>
            <a:ext cx="6905625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and </a:t>
            </a:r>
            <a:r>
              <a:rPr lang="en-US" dirty="0" smtClean="0"/>
              <a:t>Actuators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994"/>
          <a:stretch>
            <a:fillRect/>
          </a:stretch>
        </p:blipFill>
        <p:spPr>
          <a:xfrm>
            <a:off x="2839528" y="1296868"/>
            <a:ext cx="7696200" cy="5127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 available in Market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\Desktop\communication-iot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589" y="1295695"/>
            <a:ext cx="4911740" cy="493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Technologies : </a:t>
            </a:r>
            <a:r>
              <a:rPr lang="en-US" dirty="0" smtClean="0"/>
              <a:t>Communication Technology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Technologies : Protocols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3482" y="2187139"/>
            <a:ext cx="74832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000" dirty="0">
                <a:latin typeface="Raleway" panose="020B0003030101060003" pitchFamily="34" charset="0"/>
              </a:rPr>
              <a:t> </a:t>
            </a:r>
            <a:r>
              <a:rPr lang="en-IN" sz="2000" dirty="0" err="1">
                <a:latin typeface="Raleway" panose="020B0003030101060003" pitchFamily="34" charset="0"/>
              </a:rPr>
              <a:t>CoAP</a:t>
            </a:r>
            <a:r>
              <a:rPr lang="en-IN" sz="2000" dirty="0">
                <a:latin typeface="Raleway" panose="020B0003030101060003" pitchFamily="34" charset="0"/>
              </a:rPr>
              <a:t> ( Constrained Application Protocol)</a:t>
            </a:r>
            <a:endParaRPr lang="en-IN" sz="20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IN" sz="2000" dirty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000" dirty="0">
                <a:latin typeface="Raleway" panose="020B0003030101060003" pitchFamily="34" charset="0"/>
              </a:rPr>
              <a:t> MQTT (Message Queue Telemetry Transport</a:t>
            </a:r>
            <a:r>
              <a:rPr lang="en-IN" sz="2000" dirty="0" smtClean="0">
                <a:latin typeface="Raleway" panose="020B0003030101060003" pitchFamily="34" charset="0"/>
              </a:rPr>
              <a:t>)</a:t>
            </a:r>
            <a:endParaRPr lang="en-IN" sz="20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IN" sz="20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000" dirty="0" smtClean="0">
                <a:latin typeface="Raleway" panose="020B0003030101060003" pitchFamily="34" charset="0"/>
              </a:rPr>
              <a:t>XMPP (Extensible Messaging and Presence Protocol)</a:t>
            </a:r>
            <a:endParaRPr lang="en-IN" sz="2000" dirty="0" smtClean="0">
              <a:latin typeface="Raleway" panose="020B0003030101060003" pitchFamily="34" charset="0"/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en-IN" sz="20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000" dirty="0" smtClean="0">
                <a:latin typeface="Raleway" panose="020B0003030101060003" pitchFamily="34" charset="0"/>
              </a:rPr>
              <a:t>6LoWPAN (Low power Wireless Personal Area Networks)</a:t>
            </a:r>
            <a:endParaRPr lang="en-IN" sz="2000" dirty="0">
              <a:latin typeface="Raleway" panose="020B00030301010600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36335" y="2052318"/>
            <a:ext cx="8111676" cy="425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Technologies : Cloud (Sensing as-a-service Model)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066905" y="1715738"/>
            <a:ext cx="98455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000" dirty="0">
                <a:latin typeface="Raleway" panose="020B0003030101060003" pitchFamily="34" charset="0"/>
              </a:rPr>
              <a:t> </a:t>
            </a:r>
            <a:r>
              <a:rPr lang="en-IN" sz="2400" dirty="0" smtClean="0">
                <a:latin typeface="Raleway" panose="020B0003030101060003" pitchFamily="34" charset="0"/>
              </a:rPr>
              <a:t>Connectivity</a:t>
            </a: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400" dirty="0" smtClean="0">
                <a:latin typeface="Raleway" panose="020B0003030101060003" pitchFamily="34" charset="0"/>
              </a:rPr>
              <a:t>Power Management</a:t>
            </a: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400" dirty="0" smtClean="0">
                <a:latin typeface="Raleway" panose="020B0003030101060003" pitchFamily="34" charset="0"/>
              </a:rPr>
              <a:t>Security </a:t>
            </a: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</a:pP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400" dirty="0" smtClean="0">
                <a:latin typeface="Raleway" panose="020B0003030101060003" pitchFamily="34" charset="0"/>
              </a:rPr>
              <a:t>Rapid Evolution</a:t>
            </a:r>
            <a:endParaRPr lang="en-IN" sz="2400" dirty="0">
              <a:latin typeface="Raleway" panose="020B00030301010600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Challenges of </a:t>
            </a:r>
            <a:r>
              <a:rPr lang="en-US" sz="3600" dirty="0" err="1"/>
              <a:t>IoT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88"/>
          <p:cNvSpPr/>
          <p:nvPr/>
        </p:nvSpPr>
        <p:spPr bwMode="auto">
          <a:xfrm rot="16200000">
            <a:off x="-924505" y="4613496"/>
            <a:ext cx="320484" cy="32048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90" name="Freeform 89"/>
          <p:cNvSpPr/>
          <p:nvPr/>
        </p:nvSpPr>
        <p:spPr bwMode="auto">
          <a:xfrm rot="16200000">
            <a:off x="-596084" y="4901114"/>
            <a:ext cx="450521" cy="45052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91" name="Freeform 90"/>
          <p:cNvSpPr/>
          <p:nvPr/>
        </p:nvSpPr>
        <p:spPr bwMode="auto">
          <a:xfrm rot="16200000">
            <a:off x="-78754" y="5068436"/>
            <a:ext cx="675678" cy="67567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92" name="Freeform 91"/>
          <p:cNvSpPr/>
          <p:nvPr/>
        </p:nvSpPr>
        <p:spPr bwMode="auto">
          <a:xfrm rot="16200000">
            <a:off x="695990" y="4553657"/>
            <a:ext cx="807156" cy="8071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93" name="Freeform 92"/>
          <p:cNvSpPr/>
          <p:nvPr/>
        </p:nvSpPr>
        <p:spPr bwMode="auto">
          <a:xfrm rot="16200000">
            <a:off x="1657291" y="4422325"/>
            <a:ext cx="1299029" cy="129902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94" name="Freeform 93"/>
          <p:cNvSpPr/>
          <p:nvPr/>
        </p:nvSpPr>
        <p:spPr bwMode="auto">
          <a:xfrm rot="16200000">
            <a:off x="3223438" y="4099924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95" name="Freeform 94"/>
          <p:cNvSpPr/>
          <p:nvPr/>
        </p:nvSpPr>
        <p:spPr bwMode="auto">
          <a:xfrm rot="16200000">
            <a:off x="5264668" y="4520365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96" name="Freeform 95"/>
          <p:cNvSpPr/>
          <p:nvPr/>
        </p:nvSpPr>
        <p:spPr bwMode="auto">
          <a:xfrm rot="16200000">
            <a:off x="9236713" y="4181501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97" name="Freeform 96"/>
          <p:cNvSpPr/>
          <p:nvPr/>
        </p:nvSpPr>
        <p:spPr bwMode="auto">
          <a:xfrm rot="16200000">
            <a:off x="4174011" y="4363480"/>
            <a:ext cx="439594" cy="43959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98" name="Freeform 97"/>
          <p:cNvSpPr/>
          <p:nvPr/>
        </p:nvSpPr>
        <p:spPr bwMode="auto">
          <a:xfrm rot="16200000">
            <a:off x="4810361" y="4347451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99" name="Freeform 98"/>
          <p:cNvSpPr/>
          <p:nvPr/>
        </p:nvSpPr>
        <p:spPr bwMode="auto">
          <a:xfrm rot="16200000">
            <a:off x="6182974" y="4883260"/>
            <a:ext cx="1102856" cy="11028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00" name="Freeform 99"/>
          <p:cNvSpPr/>
          <p:nvPr/>
        </p:nvSpPr>
        <p:spPr bwMode="auto">
          <a:xfrm rot="16200000">
            <a:off x="7364657" y="3771180"/>
            <a:ext cx="1498367" cy="14983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01" name="Freeform 100"/>
          <p:cNvSpPr/>
          <p:nvPr/>
        </p:nvSpPr>
        <p:spPr bwMode="auto">
          <a:xfrm rot="16200000">
            <a:off x="10267483" y="3540121"/>
            <a:ext cx="1270874" cy="127087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02" name="Freeform 101"/>
          <p:cNvSpPr/>
          <p:nvPr/>
        </p:nvSpPr>
        <p:spPr bwMode="auto">
          <a:xfrm rot="16200000">
            <a:off x="420415" y="4114396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03" name="Freeform 102"/>
          <p:cNvSpPr/>
          <p:nvPr/>
        </p:nvSpPr>
        <p:spPr bwMode="auto">
          <a:xfrm rot="16200000">
            <a:off x="10466683" y="2918993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05" name="Freeform 104"/>
          <p:cNvSpPr/>
          <p:nvPr/>
        </p:nvSpPr>
        <p:spPr bwMode="auto">
          <a:xfrm rot="16200000">
            <a:off x="4174011" y="3594671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3" name="TextBox 12"/>
          <p:cNvSpPr txBox="1"/>
          <p:nvPr/>
        </p:nvSpPr>
        <p:spPr>
          <a:xfrm>
            <a:off x="2885259" y="2521473"/>
            <a:ext cx="6959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solidFill>
                  <a:schemeClr val="bg1"/>
                </a:solidFill>
                <a:latin typeface="Raleway" panose="020B0003030101060003" pitchFamily="34" charset="0"/>
              </a:rPr>
              <a:t>Thank you !</a:t>
            </a:r>
            <a:endParaRPr lang="id-ID" sz="5400" dirty="0" smtClean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1" name="Freeform 20"/>
          <p:cNvSpPr/>
          <p:nvPr/>
        </p:nvSpPr>
        <p:spPr bwMode="auto">
          <a:xfrm rot="16200000">
            <a:off x="225403" y="6310026"/>
            <a:ext cx="320484" cy="32048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36" name="Freeform 35"/>
          <p:cNvSpPr/>
          <p:nvPr/>
        </p:nvSpPr>
        <p:spPr bwMode="auto">
          <a:xfrm rot="16200000">
            <a:off x="553824" y="6597644"/>
            <a:ext cx="450521" cy="45052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071154" y="6764966"/>
            <a:ext cx="675678" cy="67567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845898" y="6250187"/>
            <a:ext cx="807156" cy="8071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39" name="Freeform 38"/>
          <p:cNvSpPr/>
          <p:nvPr/>
        </p:nvSpPr>
        <p:spPr bwMode="auto">
          <a:xfrm rot="16200000">
            <a:off x="2807199" y="6118855"/>
            <a:ext cx="1299029" cy="129902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40" name="Freeform 39"/>
          <p:cNvSpPr/>
          <p:nvPr/>
        </p:nvSpPr>
        <p:spPr bwMode="auto">
          <a:xfrm rot="16200000">
            <a:off x="4373346" y="5796454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41" name="Freeform 40"/>
          <p:cNvSpPr/>
          <p:nvPr/>
        </p:nvSpPr>
        <p:spPr bwMode="auto">
          <a:xfrm rot="16200000">
            <a:off x="6414576" y="6216895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42" name="Freeform 41"/>
          <p:cNvSpPr/>
          <p:nvPr/>
        </p:nvSpPr>
        <p:spPr bwMode="auto">
          <a:xfrm rot="16200000">
            <a:off x="10386621" y="5878031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43" name="Freeform 42"/>
          <p:cNvSpPr/>
          <p:nvPr/>
        </p:nvSpPr>
        <p:spPr bwMode="auto">
          <a:xfrm rot="16200000">
            <a:off x="5323919" y="6060010"/>
            <a:ext cx="439594" cy="43959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44" name="Freeform 43"/>
          <p:cNvSpPr/>
          <p:nvPr/>
        </p:nvSpPr>
        <p:spPr bwMode="auto">
          <a:xfrm rot="16200000">
            <a:off x="5960269" y="6043981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45" name="Freeform 44"/>
          <p:cNvSpPr/>
          <p:nvPr/>
        </p:nvSpPr>
        <p:spPr bwMode="auto">
          <a:xfrm rot="16200000">
            <a:off x="7332882" y="6579790"/>
            <a:ext cx="1102856" cy="11028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46" name="Freeform 45"/>
          <p:cNvSpPr/>
          <p:nvPr/>
        </p:nvSpPr>
        <p:spPr bwMode="auto">
          <a:xfrm rot="16200000">
            <a:off x="8514565" y="5467710"/>
            <a:ext cx="1498367" cy="14983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47" name="Freeform 46"/>
          <p:cNvSpPr/>
          <p:nvPr/>
        </p:nvSpPr>
        <p:spPr bwMode="auto">
          <a:xfrm rot="16200000">
            <a:off x="11417391" y="5236651"/>
            <a:ext cx="1270874" cy="127087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62" name="Freeform 61"/>
          <p:cNvSpPr/>
          <p:nvPr/>
        </p:nvSpPr>
        <p:spPr bwMode="auto">
          <a:xfrm rot="16200000">
            <a:off x="1570323" y="5810926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63" name="Freeform 62"/>
          <p:cNvSpPr/>
          <p:nvPr/>
        </p:nvSpPr>
        <p:spPr bwMode="auto">
          <a:xfrm rot="16200000">
            <a:off x="11616591" y="4615523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64" name="Freeform 63"/>
          <p:cNvSpPr/>
          <p:nvPr/>
        </p:nvSpPr>
        <p:spPr bwMode="auto">
          <a:xfrm rot="16200000">
            <a:off x="10565177" y="4792032"/>
            <a:ext cx="675678" cy="67567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66" name="Freeform 65"/>
          <p:cNvSpPr/>
          <p:nvPr/>
        </p:nvSpPr>
        <p:spPr bwMode="auto">
          <a:xfrm rot="16200000">
            <a:off x="5323919" y="5291201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22" name="Freeform 21"/>
          <p:cNvSpPr/>
          <p:nvPr/>
        </p:nvSpPr>
        <p:spPr bwMode="auto">
          <a:xfrm rot="16200000">
            <a:off x="-205848" y="5539190"/>
            <a:ext cx="320484" cy="32048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23" name="Freeform 22"/>
          <p:cNvSpPr/>
          <p:nvPr/>
        </p:nvSpPr>
        <p:spPr bwMode="auto">
          <a:xfrm rot="16200000">
            <a:off x="122573" y="5826808"/>
            <a:ext cx="450521" cy="45052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24" name="Freeform 23"/>
          <p:cNvSpPr/>
          <p:nvPr/>
        </p:nvSpPr>
        <p:spPr bwMode="auto">
          <a:xfrm rot="16200000">
            <a:off x="639903" y="5994130"/>
            <a:ext cx="675678" cy="67567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25" name="Freeform 24"/>
          <p:cNvSpPr/>
          <p:nvPr/>
        </p:nvSpPr>
        <p:spPr bwMode="auto">
          <a:xfrm rot="16200000">
            <a:off x="1414647" y="5479351"/>
            <a:ext cx="807156" cy="8071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2375948" y="5348019"/>
            <a:ext cx="1299029" cy="129902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27" name="Freeform 26"/>
          <p:cNvSpPr/>
          <p:nvPr/>
        </p:nvSpPr>
        <p:spPr bwMode="auto">
          <a:xfrm rot="16200000">
            <a:off x="3942095" y="5025618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28" name="Freeform 27"/>
          <p:cNvSpPr/>
          <p:nvPr/>
        </p:nvSpPr>
        <p:spPr bwMode="auto">
          <a:xfrm rot="16200000">
            <a:off x="5983325" y="5446059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29" name="Freeform 28"/>
          <p:cNvSpPr/>
          <p:nvPr/>
        </p:nvSpPr>
        <p:spPr bwMode="auto">
          <a:xfrm rot="16200000">
            <a:off x="9955370" y="5107195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30" name="Freeform 29"/>
          <p:cNvSpPr/>
          <p:nvPr/>
        </p:nvSpPr>
        <p:spPr bwMode="auto">
          <a:xfrm rot="16200000">
            <a:off x="4892668" y="5289174"/>
            <a:ext cx="439594" cy="43959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31" name="Freeform 30"/>
          <p:cNvSpPr/>
          <p:nvPr/>
        </p:nvSpPr>
        <p:spPr bwMode="auto">
          <a:xfrm rot="16200000">
            <a:off x="5529018" y="5273145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32" name="Freeform 31"/>
          <p:cNvSpPr/>
          <p:nvPr/>
        </p:nvSpPr>
        <p:spPr bwMode="auto">
          <a:xfrm rot="16200000">
            <a:off x="6901631" y="5808954"/>
            <a:ext cx="1102856" cy="11028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33" name="Freeform 32"/>
          <p:cNvSpPr/>
          <p:nvPr/>
        </p:nvSpPr>
        <p:spPr bwMode="auto">
          <a:xfrm rot="16200000">
            <a:off x="8083314" y="4696874"/>
            <a:ext cx="1498367" cy="14983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34" name="Freeform 33"/>
          <p:cNvSpPr/>
          <p:nvPr/>
        </p:nvSpPr>
        <p:spPr bwMode="auto">
          <a:xfrm rot="16200000">
            <a:off x="10986140" y="4465815"/>
            <a:ext cx="1270874" cy="127087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35" name="Freeform 34"/>
          <p:cNvSpPr/>
          <p:nvPr/>
        </p:nvSpPr>
        <p:spPr bwMode="auto">
          <a:xfrm rot="16200000">
            <a:off x="1139072" y="5040090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48" name="Freeform 47"/>
          <p:cNvSpPr/>
          <p:nvPr/>
        </p:nvSpPr>
        <p:spPr bwMode="auto">
          <a:xfrm rot="16200000">
            <a:off x="11185340" y="3844687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49" name="Freeform 48"/>
          <p:cNvSpPr/>
          <p:nvPr/>
        </p:nvSpPr>
        <p:spPr bwMode="auto">
          <a:xfrm rot="16200000">
            <a:off x="10133926" y="4021196"/>
            <a:ext cx="675678" cy="67567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50" name="Freeform 49"/>
          <p:cNvSpPr/>
          <p:nvPr/>
        </p:nvSpPr>
        <p:spPr bwMode="auto">
          <a:xfrm rot="16200000">
            <a:off x="4892668" y="4520365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53" name="TextBox 52"/>
          <p:cNvSpPr txBox="1"/>
          <p:nvPr/>
        </p:nvSpPr>
        <p:spPr>
          <a:xfrm>
            <a:off x="11148119" y="0"/>
            <a:ext cx="1026718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id-ID" sz="5400" dirty="0" smtClean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1000"/>
                            </p:stCondLst>
                            <p:childTnLst>
                              <p:par>
                                <p:cTn id="1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3500"/>
                            </p:stCondLst>
                            <p:childTnLst>
                              <p:par>
                                <p:cTn id="2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450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5000"/>
                            </p:stCondLst>
                            <p:childTnLst>
                              <p:par>
                                <p:cTn id="2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5500"/>
                            </p:stCondLst>
                            <p:childTnLst>
                              <p:par>
                                <p:cTn id="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6500"/>
                            </p:stCondLst>
                            <p:childTnLst>
                              <p:par>
                                <p:cTn id="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7000"/>
                            </p:stCondLst>
                            <p:childTnLst>
                              <p:par>
                                <p:cTn id="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7500"/>
                            </p:stCondLst>
                            <p:childTnLst>
                              <p:par>
                                <p:cTn id="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8000"/>
                            </p:stCondLst>
                            <p:childTnLst>
                              <p:par>
                                <p:cTn id="266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7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2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7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7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2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7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2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28500"/>
                            </p:stCondLst>
                            <p:childTnLst>
                              <p:par>
                                <p:cTn id="517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5" grpId="0" animBg="1"/>
      <p:bldP spid="105" grpId="1" animBg="1"/>
      <p:bldP spid="13" grpId="0"/>
      <p:bldP spid="13" grpId="1"/>
      <p:bldP spid="21" grpId="0" animBg="1"/>
      <p:bldP spid="21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6" grpId="0" animBg="1"/>
      <p:bldP spid="66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3" grpId="0" animBg="1"/>
      <p:bldP spid="5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8846" y="4886917"/>
            <a:ext cx="6018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1"/>
              </a:buBlip>
            </a:pPr>
            <a:r>
              <a:rPr lang="en-IN" sz="2000" dirty="0">
                <a:latin typeface="Raleway" panose="020B0003030101060003" pitchFamily="34" charset="0"/>
              </a:rPr>
              <a:t> </a:t>
            </a:r>
            <a:r>
              <a:rPr lang="en-IN" sz="2000" dirty="0" smtClean="0">
                <a:latin typeface="Raleway" panose="020B0003030101060003" pitchFamily="34" charset="0"/>
              </a:rPr>
              <a:t>Internet appears everywhere in the world</a:t>
            </a:r>
            <a:endParaRPr lang="en-IN" sz="2000" dirty="0" smtClean="0">
              <a:latin typeface="Raleway" panose="020B0003030101060003" pitchFamily="34" charset="0"/>
            </a:endParaRPr>
          </a:p>
          <a:p>
            <a:pPr marL="2286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Raleway" panose="020B0003030101060003" pitchFamily="34" charset="0"/>
              </a:rPr>
              <a:t> </a:t>
            </a:r>
            <a:r>
              <a:rPr lang="en-IN" sz="2000" dirty="0" smtClean="0">
                <a:latin typeface="Raleway" panose="020B0003030101060003" pitchFamily="34" charset="0"/>
              </a:rPr>
              <a:t>It is primarily connection between people</a:t>
            </a:r>
            <a:endParaRPr lang="en-IN" sz="2000" dirty="0">
              <a:latin typeface="Raleway" panose="020B0003030101060003" pitchFamily="34" charset="0"/>
            </a:endParaRPr>
          </a:p>
        </p:txBody>
      </p:sp>
      <p:pic>
        <p:nvPicPr>
          <p:cNvPr id="1026" name="Picture 2" descr="http://corporate.comcast.com/images/global-internet-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675" y="1994511"/>
            <a:ext cx="4142603" cy="256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Move from Internet of People   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bg1"/>
                </a:solidFill>
              </a:rPr>
              <a:t> Internet of Things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www.bhartiyatech.org/wp-content/uploads/2016/03/I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532" y="1994511"/>
            <a:ext cx="5117267" cy="255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10532" y="4886917"/>
            <a:ext cx="523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bg1"/>
                </a:solidFill>
                <a:latin typeface="Raleway" panose="020B0003030101060003" pitchFamily="34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Raleway" panose="020B0003030101060003" pitchFamily="34" charset="0"/>
              </a:rPr>
              <a:t>Internet of Things is a plan to connect things also using the same medium</a:t>
            </a:r>
            <a:endParaRPr lang="en-IN" sz="20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echzine.alcatel-lucent.com/sites/default/files/wp-content/uploads/2015/03/Figure-1.-The-next-step-in-internet-evolution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74" y="1583145"/>
            <a:ext cx="11153273" cy="360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- Evolution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M2M and </a:t>
            </a:r>
            <a:r>
              <a:rPr lang="en-US" dirty="0" err="1" smtClean="0"/>
              <a:t>IoT</a:t>
            </a:r>
            <a:endParaRPr lang="en-US" dirty="0"/>
          </a:p>
        </p:txBody>
      </p:sp>
      <p:pic>
        <p:nvPicPr>
          <p:cNvPr id="1026" name="Picture 2" descr="C:\Users\Dr.Kayarvizhy\Downloads\unnamed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6930" y="1084216"/>
            <a:ext cx="11928831" cy="5368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0235319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582" y="1950139"/>
            <a:ext cx="117157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Stickman 08 by nicubunu - Blue stick man figure illustrating various actions (par of th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07" y="2815326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624832" y="3750364"/>
            <a:ext cx="142875" cy="1428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4497957" y="3842439"/>
            <a:ext cx="71438" cy="7143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00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4128070" y="4831451"/>
            <a:ext cx="71437" cy="7143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00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2975545" y="4902889"/>
            <a:ext cx="71437" cy="7143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00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048570" y="5045764"/>
            <a:ext cx="144462" cy="433387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489770" y="5479151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900">
                <a:solidFill>
                  <a:srgbClr val="000000"/>
                </a:solidFill>
                <a:latin typeface="Verdana" panose="020B0604030504040204" charset="0"/>
                <a:ea typeface="MS PGothic" panose="020B0600070205080204" charset="-128"/>
              </a:rPr>
              <a:t>Motion sensor</a:t>
            </a:r>
            <a:endParaRPr lang="en-US" sz="900">
              <a:solidFill>
                <a:srgbClr val="000000"/>
              </a:solidFill>
              <a:latin typeface="Verdana" panose="020B0604030504040204" charset="0"/>
              <a:ea typeface="MS PGothic" panose="020B0600070205080204" charset="-128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3985195" y="4974326"/>
            <a:ext cx="142875" cy="649288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3551807" y="5623614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900">
                <a:solidFill>
                  <a:srgbClr val="000000"/>
                </a:solidFill>
                <a:latin typeface="Verdana" panose="020B0604030504040204" charset="0"/>
                <a:ea typeface="MS PGothic" panose="020B0600070205080204" charset="-128"/>
              </a:rPr>
              <a:t>Motion sensor</a:t>
            </a:r>
            <a:endParaRPr lang="en-US" sz="900">
              <a:solidFill>
                <a:srgbClr val="000000"/>
              </a:solidFill>
              <a:latin typeface="Verdana" panose="020B0604030504040204" charset="0"/>
              <a:ea typeface="MS PGothic" panose="020B0600070205080204" charset="-128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4566220" y="3923401"/>
            <a:ext cx="360362" cy="358775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4505895" y="4255189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900" dirty="0">
                <a:solidFill>
                  <a:srgbClr val="000000"/>
                </a:solidFill>
                <a:latin typeface="Verdana" panose="020B0604030504040204" charset="0"/>
                <a:ea typeface="MS PGothic" panose="020B0600070205080204" charset="-128"/>
              </a:rPr>
              <a:t>Motion sensor</a:t>
            </a:r>
            <a:endParaRPr lang="en-US" sz="900" dirty="0">
              <a:solidFill>
                <a:srgbClr val="000000"/>
              </a:solidFill>
              <a:latin typeface="Verdana" panose="020B0604030504040204" charset="0"/>
              <a:ea typeface="MS PGothic" panose="020B0600070205080204" charset="-128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H="1" flipV="1">
            <a:off x="2832670" y="2958201"/>
            <a:ext cx="792162" cy="719138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2327845" y="2670864"/>
            <a:ext cx="84613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900">
                <a:solidFill>
                  <a:srgbClr val="000000"/>
                </a:solidFill>
                <a:latin typeface="Verdana" panose="020B0604030504040204" charset="0"/>
                <a:ea typeface="MS PGothic" panose="020B0600070205080204" charset="-128"/>
              </a:rPr>
              <a:t>ECG sensor</a:t>
            </a:r>
            <a:endParaRPr lang="en-US" sz="900">
              <a:solidFill>
                <a:srgbClr val="000000"/>
              </a:solidFill>
              <a:latin typeface="Verdana" panose="020B0604030504040204" charset="0"/>
              <a:ea typeface="MS PGothic" panose="020B0600070205080204" charset="-128"/>
            </a:endParaRPr>
          </a:p>
        </p:txBody>
      </p:sp>
      <p:sp>
        <p:nvSpPr>
          <p:cNvPr id="17" name="Arc 18"/>
          <p:cNvSpPr/>
          <p:nvPr/>
        </p:nvSpPr>
        <p:spPr bwMode="auto">
          <a:xfrm rot="3089287">
            <a:off x="5209157" y="3605902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18" name="Arc 19"/>
          <p:cNvSpPr/>
          <p:nvPr/>
        </p:nvSpPr>
        <p:spPr bwMode="auto">
          <a:xfrm rot="3089287">
            <a:off x="5208363" y="3535258"/>
            <a:ext cx="720725" cy="5762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19" name="Arc 20"/>
          <p:cNvSpPr/>
          <p:nvPr/>
        </p:nvSpPr>
        <p:spPr bwMode="auto">
          <a:xfrm rot="3089287">
            <a:off x="4201094" y="5477564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20" name="Arc 21"/>
          <p:cNvSpPr/>
          <p:nvPr/>
        </p:nvSpPr>
        <p:spPr bwMode="auto">
          <a:xfrm rot="3089287">
            <a:off x="4200301" y="5406920"/>
            <a:ext cx="720725" cy="5762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21" name="Arc 22"/>
          <p:cNvSpPr/>
          <p:nvPr/>
        </p:nvSpPr>
        <p:spPr bwMode="auto">
          <a:xfrm rot="8055472">
            <a:off x="2764407" y="4955277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22" name="Arc 23"/>
          <p:cNvSpPr/>
          <p:nvPr/>
        </p:nvSpPr>
        <p:spPr bwMode="auto">
          <a:xfrm rot="8049972">
            <a:off x="2687413" y="4903683"/>
            <a:ext cx="720725" cy="5762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23" name="Arc 24"/>
          <p:cNvSpPr/>
          <p:nvPr/>
        </p:nvSpPr>
        <p:spPr bwMode="auto">
          <a:xfrm rot="-4366981">
            <a:off x="2985069" y="3213789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24" name="Arc 25"/>
          <p:cNvSpPr/>
          <p:nvPr/>
        </p:nvSpPr>
        <p:spPr bwMode="auto">
          <a:xfrm rot="-4379279">
            <a:off x="2903313" y="3103458"/>
            <a:ext cx="720725" cy="5762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pic>
        <p:nvPicPr>
          <p:cNvPr id="25" name="Picture 26" descr="#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57" y="4974326"/>
            <a:ext cx="5762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rc 27"/>
          <p:cNvSpPr/>
          <p:nvPr/>
        </p:nvSpPr>
        <p:spPr bwMode="auto">
          <a:xfrm rot="3172933">
            <a:off x="5228207" y="4686989"/>
            <a:ext cx="649288" cy="404812"/>
          </a:xfrm>
          <a:custGeom>
            <a:avLst/>
            <a:gdLst>
              <a:gd name="G0" fmla="+- 0 0 0"/>
              <a:gd name="G1" fmla="+- 17315 0 0"/>
              <a:gd name="G2" fmla="+- 21600 0 0"/>
              <a:gd name="T0" fmla="*/ 12913 w 21600"/>
              <a:gd name="T1" fmla="*/ 0 h 17315"/>
              <a:gd name="T2" fmla="*/ 21600 w 21600"/>
              <a:gd name="T3" fmla="*/ 17315 h 17315"/>
              <a:gd name="T4" fmla="*/ 0 w 21600"/>
              <a:gd name="T5" fmla="*/ 17315 h 17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315" fill="none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</a:path>
              <a:path w="21600" h="17315" stroke="0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  <a:lnTo>
                  <a:pt x="0" y="17315"/>
                </a:lnTo>
                <a:close/>
              </a:path>
            </a:pathLst>
          </a:custGeom>
          <a:noFill/>
          <a:ln w="12700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FF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27" name="Arc 28"/>
          <p:cNvSpPr/>
          <p:nvPr/>
        </p:nvSpPr>
        <p:spPr bwMode="auto">
          <a:xfrm rot="3178077">
            <a:off x="5279801" y="4760808"/>
            <a:ext cx="504825" cy="331787"/>
          </a:xfrm>
          <a:custGeom>
            <a:avLst/>
            <a:gdLst>
              <a:gd name="G0" fmla="+- 0 0 0"/>
              <a:gd name="G1" fmla="+- 17315 0 0"/>
              <a:gd name="G2" fmla="+- 21600 0 0"/>
              <a:gd name="T0" fmla="*/ 12913 w 21600"/>
              <a:gd name="T1" fmla="*/ 0 h 17315"/>
              <a:gd name="T2" fmla="*/ 21600 w 21600"/>
              <a:gd name="T3" fmla="*/ 17315 h 17315"/>
              <a:gd name="T4" fmla="*/ 0 w 21600"/>
              <a:gd name="T5" fmla="*/ 17315 h 17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315" fill="none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</a:path>
              <a:path w="21600" h="17315" stroke="0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  <a:lnTo>
                  <a:pt x="0" y="17315"/>
                </a:lnTo>
                <a:close/>
              </a:path>
            </a:pathLst>
          </a:custGeom>
          <a:noFill/>
          <a:ln w="12700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FF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28" name="Arc 29"/>
          <p:cNvSpPr/>
          <p:nvPr/>
        </p:nvSpPr>
        <p:spPr bwMode="auto">
          <a:xfrm rot="3260608">
            <a:off x="5275832" y="4815576"/>
            <a:ext cx="431800" cy="260350"/>
          </a:xfrm>
          <a:custGeom>
            <a:avLst/>
            <a:gdLst>
              <a:gd name="G0" fmla="+- 0 0 0"/>
              <a:gd name="G1" fmla="+- 17315 0 0"/>
              <a:gd name="G2" fmla="+- 21600 0 0"/>
              <a:gd name="T0" fmla="*/ 12913 w 21600"/>
              <a:gd name="T1" fmla="*/ 0 h 17315"/>
              <a:gd name="T2" fmla="*/ 21600 w 21600"/>
              <a:gd name="T3" fmla="*/ 17315 h 17315"/>
              <a:gd name="T4" fmla="*/ 0 w 21600"/>
              <a:gd name="T5" fmla="*/ 17315 h 17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315" fill="none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</a:path>
              <a:path w="21600" h="17315" stroke="0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  <a:lnTo>
                  <a:pt x="0" y="17315"/>
                </a:lnTo>
                <a:close/>
              </a:path>
            </a:pathLst>
          </a:custGeom>
          <a:noFill/>
          <a:ln w="12700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FF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29" name="AutoShape 30"/>
          <p:cNvSpPr>
            <a:spLocks noChangeArrowheads="1"/>
          </p:cNvSpPr>
          <p:nvPr/>
        </p:nvSpPr>
        <p:spPr bwMode="auto">
          <a:xfrm>
            <a:off x="5136132" y="4686989"/>
            <a:ext cx="360363" cy="287337"/>
          </a:xfrm>
          <a:prstGeom prst="lightningBol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pic>
        <p:nvPicPr>
          <p:cNvPr id="30" name="Picture 31" descr="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95" y="3174101"/>
            <a:ext cx="2089150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ine 32"/>
          <p:cNvSpPr>
            <a:spLocks noChangeShapeType="1"/>
          </p:cNvSpPr>
          <p:nvPr/>
        </p:nvSpPr>
        <p:spPr bwMode="auto">
          <a:xfrm flipV="1">
            <a:off x="6360095" y="4615551"/>
            <a:ext cx="288925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245" y="5190226"/>
            <a:ext cx="4445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Line 34"/>
          <p:cNvSpPr>
            <a:spLocks noChangeShapeType="1"/>
          </p:cNvSpPr>
          <p:nvPr/>
        </p:nvSpPr>
        <p:spPr bwMode="auto">
          <a:xfrm>
            <a:off x="7944420" y="4615551"/>
            <a:ext cx="2159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pic>
        <p:nvPicPr>
          <p:cNvPr id="34" name="Picture 35" descr="MC900411406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145" y="2454964"/>
            <a:ext cx="425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Line 36"/>
          <p:cNvSpPr>
            <a:spLocks noChangeShapeType="1"/>
          </p:cNvSpPr>
          <p:nvPr/>
        </p:nvSpPr>
        <p:spPr bwMode="auto">
          <a:xfrm flipV="1">
            <a:off x="7944420" y="2886764"/>
            <a:ext cx="649287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pic>
        <p:nvPicPr>
          <p:cNvPr id="36" name="Picture 37" descr="#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407" y="3390001"/>
            <a:ext cx="7143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Line 38"/>
          <p:cNvSpPr>
            <a:spLocks noChangeShapeType="1"/>
          </p:cNvSpPr>
          <p:nvPr/>
        </p:nvSpPr>
        <p:spPr bwMode="auto">
          <a:xfrm flipV="1">
            <a:off x="8449245" y="3750364"/>
            <a:ext cx="719137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38" name="Text Box 39"/>
          <p:cNvSpPr txBox="1">
            <a:spLocks noChangeArrowheads="1"/>
          </p:cNvSpPr>
          <p:nvPr/>
        </p:nvSpPr>
        <p:spPr bwMode="auto">
          <a:xfrm>
            <a:off x="6958582" y="3750364"/>
            <a:ext cx="9128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1400">
                <a:solidFill>
                  <a:srgbClr val="000000"/>
                </a:solidFill>
                <a:latin typeface="Verdana" panose="020B0604030504040204" charset="0"/>
                <a:ea typeface="MS PGothic" panose="020B0600070205080204" charset="-128"/>
              </a:rPr>
              <a:t>Internet</a:t>
            </a:r>
            <a:endParaRPr lang="en-US" sz="1400">
              <a:solidFill>
                <a:srgbClr val="000000"/>
              </a:solidFill>
              <a:latin typeface="Verdana" panose="020B0604030504040204" charset="0"/>
              <a:ea typeface="MS PGothic" panose="020B0600070205080204" charset="-128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IOT: People connecting with Things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#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408" y="3468269"/>
            <a:ext cx="477837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 descr="connected-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83" y="1087019"/>
            <a:ext cx="4314825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5" descr="rally-car by netalloy -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08" y="3679406"/>
            <a:ext cx="23812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Arc 6"/>
          <p:cNvSpPr/>
          <p:nvPr/>
        </p:nvSpPr>
        <p:spPr bwMode="auto">
          <a:xfrm>
            <a:off x="7004645" y="2384006"/>
            <a:ext cx="1728788" cy="14398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453"/>
              <a:gd name="T1" fmla="*/ 0 h 21600"/>
              <a:gd name="T2" fmla="*/ 21453 w 21453"/>
              <a:gd name="T3" fmla="*/ 19081 h 21600"/>
              <a:gd name="T4" fmla="*/ 0 w 2145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453" h="21600" fill="none" extrusionOk="0">
                <a:moveTo>
                  <a:pt x="0" y="-1"/>
                </a:moveTo>
                <a:cubicBezTo>
                  <a:pt x="10954" y="-1"/>
                  <a:pt x="20175" y="8200"/>
                  <a:pt x="21452" y="19081"/>
                </a:cubicBezTo>
              </a:path>
              <a:path w="21453" h="21600" stroke="0" extrusionOk="0">
                <a:moveTo>
                  <a:pt x="0" y="-1"/>
                </a:moveTo>
                <a:cubicBezTo>
                  <a:pt x="10954" y="-1"/>
                  <a:pt x="20175" y="8200"/>
                  <a:pt x="21452" y="19081"/>
                </a:cubicBezTo>
                <a:lnTo>
                  <a:pt x="0" y="2160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pic>
        <p:nvPicPr>
          <p:cNvPr id="43" name="Picture 7" descr="Police car by liftarn - A SAAB 900 police car from the Swedish Road Administration (V�gverket)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533" y="1734719"/>
            <a:ext cx="129698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Arc 8"/>
          <p:cNvSpPr/>
          <p:nvPr/>
        </p:nvSpPr>
        <p:spPr bwMode="auto">
          <a:xfrm rot="21450627" flipH="1">
            <a:off x="4844058" y="2023644"/>
            <a:ext cx="1368425" cy="1444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pic>
        <p:nvPicPr>
          <p:cNvPr id="45" name="Picture 9" descr="MC900332774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70" y="5335169"/>
            <a:ext cx="1081088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0" descr="MC900060378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95" y="3895306"/>
            <a:ext cx="1008063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Arc 11"/>
          <p:cNvSpPr/>
          <p:nvPr/>
        </p:nvSpPr>
        <p:spPr bwMode="auto">
          <a:xfrm flipV="1">
            <a:off x="4267795" y="2310981"/>
            <a:ext cx="2232025" cy="18732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48" name="Arc 12"/>
          <p:cNvSpPr/>
          <p:nvPr/>
        </p:nvSpPr>
        <p:spPr bwMode="auto">
          <a:xfrm rot="10800000" flipH="1">
            <a:off x="4412258" y="2455444"/>
            <a:ext cx="2447925" cy="38163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49" name="Text Box 13"/>
          <p:cNvSpPr txBox="1">
            <a:spLocks noChangeArrowheads="1"/>
          </p:cNvSpPr>
          <p:nvPr/>
        </p:nvSpPr>
        <p:spPr bwMode="auto">
          <a:xfrm>
            <a:off x="6647458" y="5479631"/>
            <a:ext cx="3319462" cy="61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charset="-128"/>
              </a:rPr>
              <a:t>- </a:t>
            </a:r>
            <a:r>
              <a:rPr lang="en-US" sz="1600">
                <a:solidFill>
                  <a:srgbClr val="000000"/>
                </a:solidFill>
                <a:ea typeface="MS PGothic" panose="020B0600070205080204" charset="-128"/>
              </a:rPr>
              <a:t>Complex and heterogeneous </a:t>
            </a:r>
            <a:endParaRPr lang="en-US" sz="1600">
              <a:solidFill>
                <a:srgbClr val="000000"/>
              </a:solidFill>
              <a:ea typeface="MS PGothic" panose="020B060007020508020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000000"/>
                </a:solidFill>
                <a:ea typeface="MS PGothic" panose="020B0600070205080204" charset="-128"/>
              </a:rPr>
              <a:t>resources and networks </a:t>
            </a:r>
            <a:endParaRPr lang="en-US" sz="1600">
              <a:solidFill>
                <a:srgbClr val="000000"/>
              </a:solidFill>
              <a:ea typeface="MS PGothic" panose="020B0600070205080204" charset="-128"/>
            </a:endParaRPr>
          </a:p>
        </p:txBody>
      </p:sp>
      <p:sp>
        <p:nvSpPr>
          <p:cNvPr id="50" name="Arc 14"/>
          <p:cNvSpPr/>
          <p:nvPr/>
        </p:nvSpPr>
        <p:spPr bwMode="auto">
          <a:xfrm flipV="1">
            <a:off x="8876308" y="2384006"/>
            <a:ext cx="720725" cy="1295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: Things connecting with Things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Unlocking the Massive potential of </a:t>
            </a:r>
            <a:r>
              <a:rPr lang="en-US" dirty="0" err="1"/>
              <a:t>IoT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333" y="1373810"/>
            <a:ext cx="833437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30B695"/>
      </a:accent1>
      <a:accent2>
        <a:srgbClr val="974E97"/>
      </a:accent2>
      <a:accent3>
        <a:srgbClr val="B9D533"/>
      </a:accent3>
      <a:accent4>
        <a:srgbClr val="525068"/>
      </a:accent4>
      <a:accent5>
        <a:srgbClr val="FFC000"/>
      </a:accent5>
      <a:accent6>
        <a:srgbClr val="1CADE4"/>
      </a:accent6>
      <a:hlink>
        <a:srgbClr val="6EAC1C"/>
      </a:hlink>
      <a:folHlink>
        <a:srgbClr val="C0000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2401</Words>
  <Application>WPS Presentation</Application>
  <PresentationFormat>Custom</PresentationFormat>
  <Paragraphs>181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Arial</vt:lpstr>
      <vt:lpstr>SimSun</vt:lpstr>
      <vt:lpstr>Wingdings</vt:lpstr>
      <vt:lpstr>Raleway</vt:lpstr>
      <vt:lpstr>Open Sans</vt:lpstr>
      <vt:lpstr>Calibri</vt:lpstr>
      <vt:lpstr>MS PGothic</vt:lpstr>
      <vt:lpstr>Verdana</vt:lpstr>
      <vt:lpstr>Segoe Print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What is IoT</vt:lpstr>
      <vt:lpstr>What is IoT</vt:lpstr>
      <vt:lpstr>Idea: Move from Internet of People    Internet of Things</vt:lpstr>
      <vt:lpstr>Internet of Things - Evolution</vt:lpstr>
      <vt:lpstr>Difference between M2M and IoT</vt:lpstr>
      <vt:lpstr>IOT: People connecting with Things</vt:lpstr>
      <vt:lpstr>IoT: Things connecting with Things</vt:lpstr>
      <vt:lpstr>Unlocking the Massive potential of IoT</vt:lpstr>
      <vt:lpstr>Looming Opportunity</vt:lpstr>
      <vt:lpstr>PowerPoint 演示文稿</vt:lpstr>
      <vt:lpstr>IoT Applications : Intelligent Home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IoT Applications : Transportation</vt:lpstr>
      <vt:lpstr>IoT Applications : (BMTC)Transportation</vt:lpstr>
      <vt:lpstr>Supply Chain Management</vt:lpstr>
      <vt:lpstr>IoT Architecture</vt:lpstr>
      <vt:lpstr>PowerPoint 演示文稿</vt:lpstr>
      <vt:lpstr>IoT Technologies</vt:lpstr>
      <vt:lpstr>Implementing Smart Objects</vt:lpstr>
      <vt:lpstr>Board Connection</vt:lpstr>
      <vt:lpstr>Sensors and Actuators</vt:lpstr>
      <vt:lpstr>Sensors available in Market</vt:lpstr>
      <vt:lpstr>IoT Technologies : Communication Technology</vt:lpstr>
      <vt:lpstr>IoT Technologies : Protocols</vt:lpstr>
      <vt:lpstr>IoT Technologies : Cloud (Sensing as-a-service Model)</vt:lpstr>
      <vt:lpstr>Challenges of IoT</vt:lpstr>
      <vt:lpstr>PowerPoint 演示文稿</vt:lpstr>
    </vt:vector>
  </TitlesOfParts>
  <Company>SignAddict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InspiraSign</dc:creator>
  <cp:lastModifiedBy>Gaurang</cp:lastModifiedBy>
  <cp:revision>719</cp:revision>
  <dcterms:created xsi:type="dcterms:W3CDTF">2014-09-01T06:03:00Z</dcterms:created>
  <dcterms:modified xsi:type="dcterms:W3CDTF">2020-01-01T12:15:04Z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1033-11.2.0.8339</vt:lpwstr>
  </property>
</Properties>
</file>